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sldIdLst>
    <p:sldId id="256" r:id="rId2"/>
    <p:sldId id="257" r:id="rId3"/>
    <p:sldId id="258" r:id="rId4"/>
    <p:sldId id="259" r:id="rId5"/>
    <p:sldId id="263" r:id="rId6"/>
    <p:sldId id="260" r:id="rId7"/>
    <p:sldId id="261" r:id="rId8"/>
    <p:sldId id="273" r:id="rId9"/>
    <p:sldId id="264" r:id="rId10"/>
    <p:sldId id="265" r:id="rId11"/>
    <p:sldId id="266" r:id="rId12"/>
    <p:sldId id="267" r:id="rId13"/>
    <p:sldId id="268" r:id="rId14"/>
    <p:sldId id="269" r:id="rId15"/>
    <p:sldId id="270" r:id="rId16"/>
    <p:sldId id="272"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7" d="100"/>
          <a:sy n="57" d="100"/>
        </p:scale>
        <p:origin x="-370" y="19"/>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BF2F9633-5B01-4889-A221-0DE547D55669}" type="datetimeFigureOut">
              <a:rPr lang="en-US" smtClean="0"/>
              <a:t>1/2/2013</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653D6537-ADF5-4C25-A162-E4DBB091E4D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2F9633-5B01-4889-A221-0DE547D55669}" type="datetimeFigureOut">
              <a:rPr lang="en-US" smtClean="0"/>
              <a:t>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D6537-ADF5-4C25-A162-E4DBB091E4D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2F9633-5B01-4889-A221-0DE547D55669}" type="datetimeFigureOut">
              <a:rPr lang="en-US" smtClean="0"/>
              <a:t>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D6537-ADF5-4C25-A162-E4DBB091E4D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2F9633-5B01-4889-A221-0DE547D55669}" type="datetimeFigureOut">
              <a:rPr lang="en-US" smtClean="0"/>
              <a:t>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D6537-ADF5-4C25-A162-E4DBB091E4D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2F9633-5B01-4889-A221-0DE547D55669}" type="datetimeFigureOut">
              <a:rPr lang="en-US" smtClean="0"/>
              <a:t>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3D6537-ADF5-4C25-A162-E4DBB091E4D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F2F9633-5B01-4889-A221-0DE547D55669}" type="datetimeFigureOut">
              <a:rPr lang="en-US" smtClean="0"/>
              <a:t>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3D6537-ADF5-4C25-A162-E4DBB091E4D8}"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BF2F9633-5B01-4889-A221-0DE547D55669}" type="datetimeFigureOut">
              <a:rPr lang="en-US" smtClean="0"/>
              <a:t>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3D6537-ADF5-4C25-A162-E4DBB091E4D8}"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2F9633-5B01-4889-A221-0DE547D55669}" type="datetimeFigureOut">
              <a:rPr lang="en-US" smtClean="0"/>
              <a:t>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3D6537-ADF5-4C25-A162-E4DBB091E4D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2F9633-5B01-4889-A221-0DE547D55669}" type="datetimeFigureOut">
              <a:rPr lang="en-US" smtClean="0"/>
              <a:t>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3D6537-ADF5-4C25-A162-E4DBB091E4D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BF2F9633-5B01-4889-A221-0DE547D55669}" type="datetimeFigureOut">
              <a:rPr lang="en-US" smtClean="0"/>
              <a:t>1/2/2013</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653D6537-ADF5-4C25-A162-E4DBB091E4D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BF2F9633-5B01-4889-A221-0DE547D55669}" type="datetimeFigureOut">
              <a:rPr lang="en-US" smtClean="0"/>
              <a:t>1/2/2013</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653D6537-ADF5-4C25-A162-E4DBB091E4D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BF2F9633-5B01-4889-A221-0DE547D55669}" type="datetimeFigureOut">
              <a:rPr lang="en-US" smtClean="0"/>
              <a:t>1/2/2013</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653D6537-ADF5-4C25-A162-E4DBB091E4D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dhhr.wv.gov/bms/Pages/FeeSchedule.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CPT Code Changes for WV Medicaid Behavioral Health</a:t>
            </a:r>
            <a:endParaRPr lang="en-US" dirty="0"/>
          </a:p>
        </p:txBody>
      </p:sp>
      <p:sp>
        <p:nvSpPr>
          <p:cNvPr id="3" name="Subtitle 2"/>
          <p:cNvSpPr>
            <a:spLocks noGrp="1"/>
          </p:cNvSpPr>
          <p:nvPr>
            <p:ph type="subTitle" idx="1"/>
          </p:nvPr>
        </p:nvSpPr>
        <p:spPr/>
        <p:txBody>
          <a:bodyPr>
            <a:normAutofit/>
          </a:bodyPr>
          <a:lstStyle/>
          <a:p>
            <a:r>
              <a:rPr lang="en-US" dirty="0" smtClean="0"/>
              <a:t>APS Healthcare</a:t>
            </a:r>
          </a:p>
          <a:p>
            <a:r>
              <a:rPr lang="en-US" dirty="0" smtClean="0"/>
              <a:t>304-343-9663</a:t>
            </a:r>
          </a:p>
          <a:p>
            <a:r>
              <a:rPr lang="en-US" dirty="0" smtClean="0"/>
              <a:t>800-461-0655</a:t>
            </a:r>
          </a:p>
        </p:txBody>
      </p:sp>
    </p:spTree>
    <p:extLst>
      <p:ext uri="{BB962C8B-B14F-4D97-AF65-F5344CB8AC3E}">
        <p14:creationId xmlns:p14="http://schemas.microsoft.com/office/powerpoint/2010/main" val="4005698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90832 and 90834 Definition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Individual psychotherapy has been redefined as Psychotherapy…”…treatment of a mental illness or behavioral disturbance….to alleviate the emotional disturbances, reverse or change maladaptive behavioral patterns of behavior, and encourage personality growth and development.”</a:t>
            </a:r>
          </a:p>
          <a:p>
            <a:r>
              <a:rPr lang="en-US" dirty="0"/>
              <a:t>Face to face with patient and/or family member.  The patient must be present for all or some of the session.</a:t>
            </a:r>
          </a:p>
          <a:p>
            <a:pPr marL="0" indent="0">
              <a:buNone/>
            </a:pPr>
            <a:r>
              <a:rPr lang="en-US" sz="2200" dirty="0" smtClean="0"/>
              <a:t>(2013 AMA CPT Changes.  An Insider’s View)</a:t>
            </a:r>
            <a:endParaRPr lang="en-US" sz="2200" dirty="0"/>
          </a:p>
        </p:txBody>
      </p:sp>
    </p:spTree>
    <p:extLst>
      <p:ext uri="{BB962C8B-B14F-4D97-AF65-F5344CB8AC3E}">
        <p14:creationId xmlns:p14="http://schemas.microsoft.com/office/powerpoint/2010/main" val="677628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Therapy codes that Do Not change</a:t>
            </a:r>
            <a:endParaRPr lang="en-US" dirty="0"/>
          </a:p>
        </p:txBody>
      </p:sp>
      <p:sp>
        <p:nvSpPr>
          <p:cNvPr id="3" name="Content Placeholder 2"/>
          <p:cNvSpPr>
            <a:spLocks noGrp="1"/>
          </p:cNvSpPr>
          <p:nvPr>
            <p:ph idx="1"/>
          </p:nvPr>
        </p:nvSpPr>
        <p:spPr/>
        <p:txBody>
          <a:bodyPr>
            <a:normAutofit fontScale="92500"/>
          </a:bodyPr>
          <a:lstStyle/>
          <a:p>
            <a:r>
              <a:rPr lang="en-US" dirty="0" smtClean="0"/>
              <a:t>90846 – Family therapy without patient present.</a:t>
            </a:r>
          </a:p>
          <a:p>
            <a:r>
              <a:rPr lang="en-US" dirty="0" smtClean="0"/>
              <a:t>90847 – Family therapy with patient present.</a:t>
            </a:r>
          </a:p>
          <a:p>
            <a:r>
              <a:rPr lang="en-US" dirty="0" smtClean="0"/>
              <a:t>90853 – Group therapy.</a:t>
            </a:r>
          </a:p>
          <a:p>
            <a:endParaRPr lang="en-US" dirty="0"/>
          </a:p>
          <a:p>
            <a:r>
              <a:rPr lang="en-US" dirty="0" smtClean="0"/>
              <a:t>The UM manual and authorization procedures do not change for these codes.</a:t>
            </a:r>
          </a:p>
          <a:p>
            <a:r>
              <a:rPr lang="en-US" dirty="0" smtClean="0"/>
              <a:t>No changes need to be made to existing prior authorizations.</a:t>
            </a:r>
            <a:endParaRPr lang="en-US" dirty="0"/>
          </a:p>
        </p:txBody>
      </p:sp>
    </p:spTree>
    <p:extLst>
      <p:ext uri="{BB962C8B-B14F-4D97-AF65-F5344CB8AC3E}">
        <p14:creationId xmlns:p14="http://schemas.microsoft.com/office/powerpoint/2010/main" val="29384964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90839 (30-74 minutes) Psychotherapy for Crisis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This is a brand new service code for private and specialty practices.</a:t>
            </a:r>
          </a:p>
          <a:p>
            <a:r>
              <a:rPr lang="en-US" dirty="0" smtClean="0"/>
              <a:t>It is “….an urgent assessment and history of a crisis state, a mental status exam, and a disposition.  The treatment includes psychotherapy, mobilization of resources to defuse the crisis and restore safety, and implementation of psychotherapeutic interventions to minimize the potential for psychological trauma.  The presenting problem is typically life threatening or complex and requires immediate attention to a patient in high distress.”</a:t>
            </a:r>
          </a:p>
          <a:p>
            <a:pPr marL="0" indent="0">
              <a:buNone/>
            </a:pPr>
            <a:endParaRPr lang="en-US" dirty="0" smtClean="0"/>
          </a:p>
          <a:p>
            <a:pPr marL="0" indent="0">
              <a:buNone/>
            </a:pPr>
            <a:r>
              <a:rPr lang="en-US" sz="2400" dirty="0"/>
              <a:t>(2013 AMA CPT Changes.  An Insider’s View)</a:t>
            </a:r>
          </a:p>
          <a:p>
            <a:endParaRPr lang="en-US" dirty="0"/>
          </a:p>
        </p:txBody>
      </p:sp>
    </p:spTree>
    <p:extLst>
      <p:ext uri="{BB962C8B-B14F-4D97-AF65-F5344CB8AC3E}">
        <p14:creationId xmlns:p14="http://schemas.microsoft.com/office/powerpoint/2010/main" val="287282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90839 Continued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is used to report the total duration of face to face time with the patient and/or family even if that time spent on that date is not continuous.</a:t>
            </a:r>
          </a:p>
          <a:p>
            <a:r>
              <a:rPr lang="en-US" dirty="0" smtClean="0"/>
              <a:t>This code can only be used once a day and not in conjunction with 90791, 90792, 90832-90838, or 90785-90899.</a:t>
            </a:r>
          </a:p>
          <a:p>
            <a:r>
              <a:rPr lang="en-US" dirty="0" smtClean="0"/>
              <a:t>This code may include the development of an extensive safety plan and coordination of care with other health care providers.</a:t>
            </a:r>
          </a:p>
          <a:p>
            <a:r>
              <a:rPr lang="en-US" dirty="0" smtClean="0"/>
              <a:t>Prior authorization is required for the 90839.</a:t>
            </a:r>
            <a:endParaRPr lang="en-US" dirty="0"/>
          </a:p>
        </p:txBody>
      </p:sp>
    </p:spTree>
    <p:extLst>
      <p:ext uri="{BB962C8B-B14F-4D97-AF65-F5344CB8AC3E}">
        <p14:creationId xmlns:p14="http://schemas.microsoft.com/office/powerpoint/2010/main" val="3182106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90840 Psychotherapy for Crisis Add On</a:t>
            </a:r>
            <a:endParaRPr lang="en-US" dirty="0"/>
          </a:p>
        </p:txBody>
      </p:sp>
      <p:sp>
        <p:nvSpPr>
          <p:cNvPr id="3" name="Content Placeholder 2"/>
          <p:cNvSpPr>
            <a:spLocks noGrp="1"/>
          </p:cNvSpPr>
          <p:nvPr>
            <p:ph idx="1"/>
          </p:nvPr>
        </p:nvSpPr>
        <p:spPr/>
        <p:txBody>
          <a:bodyPr>
            <a:normAutofit/>
          </a:bodyPr>
          <a:lstStyle/>
          <a:p>
            <a:r>
              <a:rPr lang="en-US" dirty="0" smtClean="0"/>
              <a:t>This code is used to report additional blocks of time of up to 30 minutes each beyond the first 74 minutes and must be used by the same clinician as the 90839.</a:t>
            </a:r>
          </a:p>
          <a:p>
            <a:r>
              <a:rPr lang="en-US" dirty="0" smtClean="0"/>
              <a:t>If the crisis is resolved in less than 30 minutes, neither the 90839 or 90840 codes may be used.</a:t>
            </a:r>
          </a:p>
          <a:p>
            <a:endParaRPr lang="en-US" dirty="0"/>
          </a:p>
        </p:txBody>
      </p:sp>
    </p:spTree>
    <p:extLst>
      <p:ext uri="{BB962C8B-B14F-4D97-AF65-F5344CB8AC3E}">
        <p14:creationId xmlns:p14="http://schemas.microsoft.com/office/powerpoint/2010/main" val="5907012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90839 and 90840 Continued</a:t>
            </a:r>
            <a:endParaRPr lang="en-US" dirty="0"/>
          </a:p>
        </p:txBody>
      </p:sp>
      <p:sp>
        <p:nvSpPr>
          <p:cNvPr id="3" name="Content Placeholder 2"/>
          <p:cNvSpPr>
            <a:spLocks noGrp="1"/>
          </p:cNvSpPr>
          <p:nvPr>
            <p:ph idx="1"/>
          </p:nvPr>
        </p:nvSpPr>
        <p:spPr/>
        <p:txBody>
          <a:bodyPr>
            <a:normAutofit/>
          </a:bodyPr>
          <a:lstStyle/>
          <a:p>
            <a:r>
              <a:rPr lang="en-US" dirty="0" smtClean="0"/>
              <a:t>The 90839 and 90840 WV Medicaid benefit equals 2 units for a 30 calendar day period.</a:t>
            </a:r>
          </a:p>
          <a:p>
            <a:r>
              <a:rPr lang="en-US" dirty="0" smtClean="0"/>
              <a:t>The 90839 and 90840 should not be prior authorized unless the service is rendered.  The prior authorization can be obtained within 10 calendar days of the rendered service.</a:t>
            </a:r>
            <a:endParaRPr lang="en-US" dirty="0"/>
          </a:p>
        </p:txBody>
      </p:sp>
    </p:spTree>
    <p:extLst>
      <p:ext uri="{BB962C8B-B14F-4D97-AF65-F5344CB8AC3E}">
        <p14:creationId xmlns:p14="http://schemas.microsoft.com/office/powerpoint/2010/main" val="959061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Codes that Do Not Change</a:t>
            </a:r>
            <a:endParaRPr lang="en-US" dirty="0"/>
          </a:p>
        </p:txBody>
      </p:sp>
      <p:sp>
        <p:nvSpPr>
          <p:cNvPr id="3" name="Content Placeholder 2"/>
          <p:cNvSpPr>
            <a:spLocks noGrp="1"/>
          </p:cNvSpPr>
          <p:nvPr>
            <p:ph idx="1"/>
          </p:nvPr>
        </p:nvSpPr>
        <p:spPr/>
        <p:txBody>
          <a:bodyPr>
            <a:normAutofit/>
          </a:bodyPr>
          <a:lstStyle/>
          <a:p>
            <a:r>
              <a:rPr lang="en-US" dirty="0" smtClean="0"/>
              <a:t>Psychological testing codes</a:t>
            </a:r>
          </a:p>
          <a:p>
            <a:r>
              <a:rPr lang="en-US" dirty="0" smtClean="0"/>
              <a:t>H codes for LBHCs</a:t>
            </a:r>
          </a:p>
          <a:p>
            <a:r>
              <a:rPr lang="en-US" dirty="0" smtClean="0"/>
              <a:t>T codes for LBHCs</a:t>
            </a:r>
          </a:p>
          <a:p>
            <a:r>
              <a:rPr lang="en-US" dirty="0" smtClean="0"/>
              <a:t>90846 and 90847 Family therapy codes</a:t>
            </a:r>
          </a:p>
          <a:p>
            <a:r>
              <a:rPr lang="en-US" dirty="0" smtClean="0"/>
              <a:t>90853 Group therapy code</a:t>
            </a:r>
          </a:p>
          <a:p>
            <a:r>
              <a:rPr lang="en-US" dirty="0" smtClean="0"/>
              <a:t>The AJ modifier is used only in Psychiatric private practice for LPC, LICSW, and LCSW.</a:t>
            </a:r>
            <a:endParaRPr lang="en-US" dirty="0"/>
          </a:p>
        </p:txBody>
      </p:sp>
    </p:spTree>
    <p:extLst>
      <p:ext uri="{BB962C8B-B14F-4D97-AF65-F5344CB8AC3E}">
        <p14:creationId xmlns:p14="http://schemas.microsoft.com/office/powerpoint/2010/main" val="31744820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2013 CPT Reimbursement</a:t>
            </a:r>
            <a:endParaRPr lang="en-US" dirty="0"/>
          </a:p>
        </p:txBody>
      </p:sp>
      <p:sp>
        <p:nvSpPr>
          <p:cNvPr id="3" name="Content Placeholder 2"/>
          <p:cNvSpPr>
            <a:spLocks noGrp="1"/>
          </p:cNvSpPr>
          <p:nvPr>
            <p:ph idx="1"/>
          </p:nvPr>
        </p:nvSpPr>
        <p:spPr/>
        <p:txBody>
          <a:bodyPr/>
          <a:lstStyle/>
          <a:p>
            <a:r>
              <a:rPr lang="en-US" dirty="0" smtClean="0"/>
              <a:t>The RVRBS rates for 2013 will be released the last of December.</a:t>
            </a:r>
          </a:p>
          <a:p>
            <a:r>
              <a:rPr lang="en-US" dirty="0" smtClean="0"/>
              <a:t>They will be posted on the BMS website as soon as they are released.</a:t>
            </a:r>
          </a:p>
          <a:p>
            <a:r>
              <a:rPr lang="en-US" sz="2400" dirty="0">
                <a:hlinkClick r:id="rId2"/>
              </a:rPr>
              <a:t>http://</a:t>
            </a:r>
            <a:r>
              <a:rPr lang="en-US" sz="2400" dirty="0" smtClean="0">
                <a:hlinkClick r:id="rId2"/>
              </a:rPr>
              <a:t>www.dhhr.wv.gov/bms/Pages/FeeSchedule.aspx</a:t>
            </a:r>
            <a:r>
              <a:rPr lang="en-US" sz="2400" dirty="0" smtClean="0"/>
              <a:t> </a:t>
            </a:r>
            <a:endParaRPr lang="en-US" sz="2400" dirty="0"/>
          </a:p>
        </p:txBody>
      </p:sp>
    </p:spTree>
    <p:extLst>
      <p:ext uri="{BB962C8B-B14F-4D97-AF65-F5344CB8AC3E}">
        <p14:creationId xmlns:p14="http://schemas.microsoft.com/office/powerpoint/2010/main" val="11305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CPT Code Changes</a:t>
            </a:r>
            <a:endParaRPr lang="en-US" dirty="0"/>
          </a:p>
        </p:txBody>
      </p:sp>
      <p:sp>
        <p:nvSpPr>
          <p:cNvPr id="3" name="Content Placeholder 2"/>
          <p:cNvSpPr>
            <a:spLocks noGrp="1"/>
          </p:cNvSpPr>
          <p:nvPr>
            <p:ph idx="1"/>
          </p:nvPr>
        </p:nvSpPr>
        <p:spPr/>
        <p:txBody>
          <a:bodyPr>
            <a:normAutofit/>
          </a:bodyPr>
          <a:lstStyle/>
          <a:p>
            <a:r>
              <a:rPr lang="en-US" dirty="0" smtClean="0"/>
              <a:t>CPT Codes are changing in the United States effective 01-01-2013.</a:t>
            </a:r>
          </a:p>
          <a:p>
            <a:r>
              <a:rPr lang="en-US" dirty="0" smtClean="0"/>
              <a:t>Compliance with these code changes are mandatory and is governed by HIPPA.</a:t>
            </a:r>
          </a:p>
          <a:p>
            <a:r>
              <a:rPr lang="en-US" dirty="0" smtClean="0"/>
              <a:t>All billing beginning on 01-01-2013 will need to contain the new codes or will be rejected.</a:t>
            </a:r>
          </a:p>
          <a:p>
            <a:r>
              <a:rPr lang="en-US" dirty="0"/>
              <a:t>S</a:t>
            </a:r>
            <a:r>
              <a:rPr lang="en-US" dirty="0" smtClean="0"/>
              <a:t>ervices rendered before 01-01-2013, the old codes will be accepted for prior authorization and reimbursement.</a:t>
            </a:r>
            <a:endParaRPr lang="en-US" dirty="0"/>
          </a:p>
        </p:txBody>
      </p:sp>
    </p:spTree>
    <p:extLst>
      <p:ext uri="{BB962C8B-B14F-4D97-AF65-F5344CB8AC3E}">
        <p14:creationId xmlns:p14="http://schemas.microsoft.com/office/powerpoint/2010/main" val="38866636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Does This Affect?</a:t>
            </a:r>
            <a:endParaRPr lang="en-US" dirty="0"/>
          </a:p>
        </p:txBody>
      </p:sp>
      <p:sp>
        <p:nvSpPr>
          <p:cNvPr id="3" name="Content Placeholder 2"/>
          <p:cNvSpPr>
            <a:spLocks noGrp="1"/>
          </p:cNvSpPr>
          <p:nvPr>
            <p:ph idx="1"/>
          </p:nvPr>
        </p:nvSpPr>
        <p:spPr/>
        <p:txBody>
          <a:bodyPr>
            <a:normAutofit/>
          </a:bodyPr>
          <a:lstStyle/>
          <a:p>
            <a:r>
              <a:rPr lang="en-US" dirty="0" smtClean="0"/>
              <a:t>All private practitioners and specialty providers will be required to use the new codes.</a:t>
            </a:r>
          </a:p>
          <a:p>
            <a:r>
              <a:rPr lang="en-US" dirty="0" smtClean="0"/>
              <a:t>There are no changes to the Behavioral Health  “H” codes (HCPCS).</a:t>
            </a:r>
          </a:p>
          <a:p>
            <a:r>
              <a:rPr lang="en-US" dirty="0" smtClean="0"/>
              <a:t>The following slides will detail the 2012 to 2013 psychiatric codes that will be adopted by WV Medicaid.</a:t>
            </a:r>
          </a:p>
        </p:txBody>
      </p:sp>
    </p:spTree>
    <p:extLst>
      <p:ext uri="{BB962C8B-B14F-4D97-AF65-F5344CB8AC3E}">
        <p14:creationId xmlns:p14="http://schemas.microsoft.com/office/powerpoint/2010/main" val="15869195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90791 and 90792:  Formerly 90801</a:t>
            </a:r>
            <a:endParaRPr lang="en-US" dirty="0"/>
          </a:p>
        </p:txBody>
      </p:sp>
      <p:sp>
        <p:nvSpPr>
          <p:cNvPr id="3" name="Content Placeholder 2"/>
          <p:cNvSpPr>
            <a:spLocks noGrp="1"/>
          </p:cNvSpPr>
          <p:nvPr>
            <p:ph idx="1"/>
          </p:nvPr>
        </p:nvSpPr>
        <p:spPr/>
        <p:txBody>
          <a:bodyPr>
            <a:normAutofit/>
          </a:bodyPr>
          <a:lstStyle/>
          <a:p>
            <a:r>
              <a:rPr lang="en-US" dirty="0" smtClean="0"/>
              <a:t>90801 “Psychiatric Diagnostic Interview Examination” will be split into two codes.</a:t>
            </a:r>
          </a:p>
          <a:p>
            <a:r>
              <a:rPr lang="en-US" dirty="0" smtClean="0"/>
              <a:t>90791 May be used by psychologists and psychiatrists.</a:t>
            </a:r>
          </a:p>
          <a:p>
            <a:r>
              <a:rPr lang="en-US" dirty="0" smtClean="0"/>
              <a:t>90792 May be used by psychiatrists only.  It will contain the same requirements as the 90791 plus add a medical evaluation.</a:t>
            </a:r>
          </a:p>
        </p:txBody>
      </p:sp>
    </p:spTree>
    <p:extLst>
      <p:ext uri="{BB962C8B-B14F-4D97-AF65-F5344CB8AC3E}">
        <p14:creationId xmlns:p14="http://schemas.microsoft.com/office/powerpoint/2010/main" val="37712127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90791 and 90792 Auth. </a:t>
            </a:r>
            <a:r>
              <a:rPr lang="en-US" dirty="0"/>
              <a:t>I</a:t>
            </a:r>
            <a:r>
              <a:rPr lang="en-US" dirty="0" smtClean="0"/>
              <a:t>nfo</a:t>
            </a:r>
            <a:endParaRPr lang="en-US" dirty="0"/>
          </a:p>
        </p:txBody>
      </p:sp>
      <p:sp>
        <p:nvSpPr>
          <p:cNvPr id="3" name="Content Placeholder 2"/>
          <p:cNvSpPr>
            <a:spLocks noGrp="1"/>
          </p:cNvSpPr>
          <p:nvPr>
            <p:ph idx="1"/>
          </p:nvPr>
        </p:nvSpPr>
        <p:spPr/>
        <p:txBody>
          <a:bodyPr>
            <a:normAutofit/>
          </a:bodyPr>
          <a:lstStyle/>
          <a:p>
            <a:r>
              <a:rPr lang="en-US" dirty="0" smtClean="0"/>
              <a:t>The 90791 and 90792 will receive prior authorization through the same process as the 90801 previously received authorization.</a:t>
            </a:r>
          </a:p>
          <a:p>
            <a:r>
              <a:rPr lang="en-US" dirty="0" smtClean="0"/>
              <a:t>If you have existing prior authorizations for the 90801 and the service has not been provided, submit a new prior authorization for the 90791 or 90792 within 10 days of the upcoming date of service.</a:t>
            </a:r>
            <a:endParaRPr lang="en-US" dirty="0"/>
          </a:p>
        </p:txBody>
      </p:sp>
    </p:spTree>
    <p:extLst>
      <p:ext uri="{BB962C8B-B14F-4D97-AF65-F5344CB8AC3E}">
        <p14:creationId xmlns:p14="http://schemas.microsoft.com/office/powerpoint/2010/main" val="712279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90862 “Pharmacological Management”</a:t>
            </a:r>
            <a:endParaRPr lang="en-US" dirty="0"/>
          </a:p>
        </p:txBody>
      </p:sp>
      <p:sp>
        <p:nvSpPr>
          <p:cNvPr id="3" name="Content Placeholder 2"/>
          <p:cNvSpPr>
            <a:spLocks noGrp="1"/>
          </p:cNvSpPr>
          <p:nvPr>
            <p:ph idx="1"/>
          </p:nvPr>
        </p:nvSpPr>
        <p:spPr/>
        <p:txBody>
          <a:bodyPr>
            <a:normAutofit/>
          </a:bodyPr>
          <a:lstStyle/>
          <a:p>
            <a:r>
              <a:rPr lang="en-US" dirty="0" smtClean="0"/>
              <a:t>The 90862 is no longer a valid code as of 01/01/13.</a:t>
            </a:r>
          </a:p>
          <a:p>
            <a:r>
              <a:rPr lang="en-US" dirty="0" smtClean="0"/>
              <a:t>Providers must now utilize the appropriate E/M codes.</a:t>
            </a:r>
          </a:p>
          <a:p>
            <a:r>
              <a:rPr lang="en-US" u="sng" dirty="0" smtClean="0"/>
              <a:t>No prior authorization is required for any E/M code.  </a:t>
            </a:r>
          </a:p>
          <a:p>
            <a:r>
              <a:rPr lang="en-US" dirty="0" smtClean="0"/>
              <a:t>The appropriate E/M codes may be found on the medical association websites. (APA, AACAP)</a:t>
            </a:r>
          </a:p>
        </p:txBody>
      </p:sp>
    </p:spTree>
    <p:extLst>
      <p:ext uri="{BB962C8B-B14F-4D97-AF65-F5344CB8AC3E}">
        <p14:creationId xmlns:p14="http://schemas.microsoft.com/office/powerpoint/2010/main" val="3881614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90833 and 90836 Psychotherapy performed with E/M services</a:t>
            </a:r>
            <a:endParaRPr lang="en-US" dirty="0"/>
          </a:p>
        </p:txBody>
      </p:sp>
      <p:sp>
        <p:nvSpPr>
          <p:cNvPr id="3" name="Content Placeholder 2"/>
          <p:cNvSpPr>
            <a:spLocks noGrp="1"/>
          </p:cNvSpPr>
          <p:nvPr>
            <p:ph idx="1"/>
          </p:nvPr>
        </p:nvSpPr>
        <p:spPr/>
        <p:txBody>
          <a:bodyPr>
            <a:normAutofit/>
          </a:bodyPr>
          <a:lstStyle/>
          <a:p>
            <a:r>
              <a:rPr lang="en-US" dirty="0"/>
              <a:t>If a psychiatrist wishes to combine therapy with E/M codes, it is appropriate to use </a:t>
            </a:r>
            <a:r>
              <a:rPr lang="en-US" dirty="0" smtClean="0"/>
              <a:t>these codes.</a:t>
            </a:r>
            <a:endParaRPr lang="en-US" dirty="0"/>
          </a:p>
          <a:p>
            <a:r>
              <a:rPr lang="en-US" dirty="0" smtClean="0"/>
              <a:t>90833 will replace the 90805 (30 minute therapy) when therapy is rendered along with a medical office visit (E/M code).</a:t>
            </a:r>
          </a:p>
        </p:txBody>
      </p:sp>
    </p:spTree>
    <p:extLst>
      <p:ext uri="{BB962C8B-B14F-4D97-AF65-F5344CB8AC3E}">
        <p14:creationId xmlns:p14="http://schemas.microsoft.com/office/powerpoint/2010/main" val="22073551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90833 and 90836 Prior Authorization</a:t>
            </a:r>
            <a:endParaRPr lang="en-US" dirty="0"/>
          </a:p>
        </p:txBody>
      </p:sp>
      <p:sp>
        <p:nvSpPr>
          <p:cNvPr id="3" name="Content Placeholder 2"/>
          <p:cNvSpPr>
            <a:spLocks noGrp="1"/>
          </p:cNvSpPr>
          <p:nvPr>
            <p:ph idx="1"/>
          </p:nvPr>
        </p:nvSpPr>
        <p:spPr/>
        <p:txBody>
          <a:bodyPr>
            <a:normAutofit lnSpcReduction="10000"/>
          </a:bodyPr>
          <a:lstStyle/>
          <a:p>
            <a:r>
              <a:rPr lang="en-US" dirty="0"/>
              <a:t>Prior authorization is required </a:t>
            </a:r>
            <a:r>
              <a:rPr lang="en-US" u="sng" dirty="0"/>
              <a:t>only</a:t>
            </a:r>
            <a:r>
              <a:rPr lang="en-US" dirty="0"/>
              <a:t> for the 90833 and 90836 codes.</a:t>
            </a:r>
          </a:p>
          <a:p>
            <a:r>
              <a:rPr lang="en-US" dirty="0"/>
              <a:t>90836 will replace the 90807 (45 minute therapy) when therapy is rendered along with a medical office visit (E/M code</a:t>
            </a:r>
            <a:r>
              <a:rPr lang="en-US" dirty="0" smtClean="0"/>
              <a:t>).</a:t>
            </a:r>
            <a:endParaRPr lang="en-US" dirty="0"/>
          </a:p>
          <a:p>
            <a:r>
              <a:rPr lang="en-US" dirty="0" smtClean="0"/>
              <a:t>If you have existing authorizations for 90805/90807 </a:t>
            </a:r>
            <a:r>
              <a:rPr lang="en-US" dirty="0"/>
              <a:t>and the service has not been provided, submit a new prior authorization for the </a:t>
            </a:r>
            <a:r>
              <a:rPr lang="en-US" dirty="0" smtClean="0"/>
              <a:t>90833 </a:t>
            </a:r>
            <a:r>
              <a:rPr lang="en-US" dirty="0"/>
              <a:t>or </a:t>
            </a:r>
            <a:r>
              <a:rPr lang="en-US" dirty="0" smtClean="0"/>
              <a:t>90836 </a:t>
            </a:r>
            <a:r>
              <a:rPr lang="en-US" dirty="0"/>
              <a:t>within 10 days of the upcoming date of service.</a:t>
            </a:r>
          </a:p>
          <a:p>
            <a:endParaRPr lang="en-US" dirty="0"/>
          </a:p>
        </p:txBody>
      </p:sp>
    </p:spTree>
    <p:extLst>
      <p:ext uri="{BB962C8B-B14F-4D97-AF65-F5344CB8AC3E}">
        <p14:creationId xmlns:p14="http://schemas.microsoft.com/office/powerpoint/2010/main" val="21189226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90832 (30 minute Psychotherapy) and 90834 (45 minute Psychotherapy)</a:t>
            </a:r>
            <a:endParaRPr lang="en-US" sz="3600" dirty="0"/>
          </a:p>
        </p:txBody>
      </p:sp>
      <p:sp>
        <p:nvSpPr>
          <p:cNvPr id="3" name="Content Placeholder 2"/>
          <p:cNvSpPr>
            <a:spLocks noGrp="1"/>
          </p:cNvSpPr>
          <p:nvPr>
            <p:ph idx="1"/>
          </p:nvPr>
        </p:nvSpPr>
        <p:spPr/>
        <p:txBody>
          <a:bodyPr>
            <a:normAutofit lnSpcReduction="10000"/>
          </a:bodyPr>
          <a:lstStyle/>
          <a:p>
            <a:r>
              <a:rPr lang="en-US" dirty="0" smtClean="0"/>
              <a:t>90832 replaces 90804.  </a:t>
            </a:r>
          </a:p>
          <a:p>
            <a:r>
              <a:rPr lang="en-US" dirty="0" smtClean="0"/>
              <a:t>90834 replaces 90806.</a:t>
            </a:r>
          </a:p>
          <a:p>
            <a:r>
              <a:rPr lang="en-US" dirty="0"/>
              <a:t>If you have existing authorizations for </a:t>
            </a:r>
            <a:r>
              <a:rPr lang="en-US" dirty="0" smtClean="0"/>
              <a:t>90804/90806 </a:t>
            </a:r>
            <a:r>
              <a:rPr lang="en-US" dirty="0"/>
              <a:t>and the service has not been provided, submit a new prior authorization for the </a:t>
            </a:r>
            <a:r>
              <a:rPr lang="en-US" dirty="0" smtClean="0"/>
              <a:t>90832 or 90834 </a:t>
            </a:r>
            <a:r>
              <a:rPr lang="en-US" dirty="0"/>
              <a:t>within 10 days of the upcoming date of service</a:t>
            </a:r>
            <a:r>
              <a:rPr lang="en-US" dirty="0" smtClean="0"/>
              <a:t>.</a:t>
            </a:r>
          </a:p>
          <a:p>
            <a:r>
              <a:rPr lang="en-US" dirty="0" smtClean="0"/>
              <a:t>90832 is used for 16-37 minutes of therapy.</a:t>
            </a:r>
          </a:p>
          <a:p>
            <a:r>
              <a:rPr lang="en-US" dirty="0" smtClean="0"/>
              <a:t>90834 is used for 38-52 minutes of therapy.</a:t>
            </a:r>
          </a:p>
          <a:p>
            <a:endParaRPr lang="en-US" dirty="0"/>
          </a:p>
          <a:p>
            <a:endParaRPr lang="en-US" dirty="0" smtClean="0"/>
          </a:p>
          <a:p>
            <a:endParaRPr lang="en-US" dirty="0" smtClean="0"/>
          </a:p>
        </p:txBody>
      </p:sp>
    </p:spTree>
    <p:extLst>
      <p:ext uri="{BB962C8B-B14F-4D97-AF65-F5344CB8AC3E}">
        <p14:creationId xmlns:p14="http://schemas.microsoft.com/office/powerpoint/2010/main" val="2254874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279</TotalTime>
  <Words>997</Words>
  <Application>Microsoft Office PowerPoint</Application>
  <PresentationFormat>On-screen Show (4:3)</PresentationFormat>
  <Paragraphs>77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Pushpin</vt:lpstr>
      <vt:lpstr>CPT Code Changes for WV Medicaid Behavioral Health</vt:lpstr>
      <vt:lpstr>CPT Code Changes</vt:lpstr>
      <vt:lpstr>Who Does This Affect?</vt:lpstr>
      <vt:lpstr>90791 and 90792:  Formerly 90801</vt:lpstr>
      <vt:lpstr>90791 and 90792 Auth. Info</vt:lpstr>
      <vt:lpstr>90862 “Pharmacological Management”</vt:lpstr>
      <vt:lpstr>90833 and 90836 Psychotherapy performed with E/M services</vt:lpstr>
      <vt:lpstr>90833 and 90836 Prior Authorization</vt:lpstr>
      <vt:lpstr>90832 (30 minute Psychotherapy) and 90834 (45 minute Psychotherapy)</vt:lpstr>
      <vt:lpstr>90832 and 90834 Definition</vt:lpstr>
      <vt:lpstr>Therapy codes that Do Not change</vt:lpstr>
      <vt:lpstr>90839 (30-74 minutes) Psychotherapy for Crisis</vt:lpstr>
      <vt:lpstr>90839 Continued</vt:lpstr>
      <vt:lpstr>90840 Psychotherapy for Crisis Add On</vt:lpstr>
      <vt:lpstr>90839 and 90840 Continued</vt:lpstr>
      <vt:lpstr>Codes that Do Not Change</vt:lpstr>
      <vt:lpstr>2013 CPT Reimbursement</vt:lpstr>
    </vt:vector>
  </TitlesOfParts>
  <Company>APS Healthcare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CPT Code Changes for WV Medicaid Behavioral Health</dc:title>
  <dc:creator>Mann, Samantha</dc:creator>
  <cp:lastModifiedBy>Parsons, Cynthia A</cp:lastModifiedBy>
  <cp:revision>19</cp:revision>
  <dcterms:created xsi:type="dcterms:W3CDTF">2012-12-06T13:25:15Z</dcterms:created>
  <dcterms:modified xsi:type="dcterms:W3CDTF">2013-01-02T15:08:14Z</dcterms:modified>
</cp:coreProperties>
</file>