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69" r:id="rId4"/>
  </p:sldMasterIdLst>
  <p:notesMasterIdLst>
    <p:notesMasterId r:id="rId48"/>
  </p:notesMasterIdLst>
  <p:handoutMasterIdLst>
    <p:handoutMasterId r:id="rId49"/>
  </p:handoutMasterIdLst>
  <p:sldIdLst>
    <p:sldId id="336" r:id="rId5"/>
    <p:sldId id="337" r:id="rId6"/>
    <p:sldId id="290" r:id="rId7"/>
    <p:sldId id="319" r:id="rId8"/>
    <p:sldId id="283" r:id="rId9"/>
    <p:sldId id="320" r:id="rId10"/>
    <p:sldId id="284" r:id="rId11"/>
    <p:sldId id="321" r:id="rId12"/>
    <p:sldId id="286" r:id="rId13"/>
    <p:sldId id="322" r:id="rId14"/>
    <p:sldId id="287" r:id="rId15"/>
    <p:sldId id="323" r:id="rId16"/>
    <p:sldId id="314" r:id="rId17"/>
    <p:sldId id="315" r:id="rId18"/>
    <p:sldId id="316" r:id="rId19"/>
    <p:sldId id="317" r:id="rId20"/>
    <p:sldId id="324" r:id="rId21"/>
    <p:sldId id="291" r:id="rId22"/>
    <p:sldId id="311" r:id="rId23"/>
    <p:sldId id="325" r:id="rId24"/>
    <p:sldId id="295" r:id="rId25"/>
    <p:sldId id="326" r:id="rId26"/>
    <p:sldId id="327" r:id="rId27"/>
    <p:sldId id="297" r:id="rId28"/>
    <p:sldId id="328" r:id="rId29"/>
    <p:sldId id="299" r:id="rId30"/>
    <p:sldId id="329" r:id="rId31"/>
    <p:sldId id="335" r:id="rId32"/>
    <p:sldId id="313" r:id="rId33"/>
    <p:sldId id="330" r:id="rId34"/>
    <p:sldId id="298" r:id="rId35"/>
    <p:sldId id="331" r:id="rId36"/>
    <p:sldId id="301" r:id="rId37"/>
    <p:sldId id="300" r:id="rId38"/>
    <p:sldId id="332" r:id="rId39"/>
    <p:sldId id="304" r:id="rId40"/>
    <p:sldId id="333" r:id="rId41"/>
    <p:sldId id="334" r:id="rId42"/>
    <p:sldId id="310" r:id="rId43"/>
    <p:sldId id="318" r:id="rId44"/>
    <p:sldId id="306" r:id="rId45"/>
    <p:sldId id="307" r:id="rId46"/>
    <p:sldId id="308" r:id="rId47"/>
  </p:sldIdLst>
  <p:sldSz cx="9144000" cy="6858000" type="screen4x3"/>
  <p:notesSz cx="7010400" cy="9236075"/>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A50021"/>
    <a:srgbClr val="FDFA6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529" autoAdjust="0"/>
    <p:restoredTop sz="86679" autoAdjust="0"/>
  </p:normalViewPr>
  <p:slideViewPr>
    <p:cSldViewPr>
      <p:cViewPr>
        <p:scale>
          <a:sx n="65" d="100"/>
          <a:sy n="65" d="100"/>
        </p:scale>
        <p:origin x="-732" y="-210"/>
      </p:cViewPr>
      <p:guideLst>
        <p:guide orient="horz" pos="2160"/>
        <p:guide pos="2880"/>
      </p:guideLst>
    </p:cSldViewPr>
  </p:slideViewPr>
  <p:outlineViewPr>
    <p:cViewPr>
      <p:scale>
        <a:sx n="33" d="100"/>
        <a:sy n="33" d="100"/>
      </p:scale>
      <p:origin x="48" y="26430"/>
    </p:cViewPr>
  </p:outlineViewPr>
  <p:notesTextViewPr>
    <p:cViewPr>
      <p:scale>
        <a:sx n="100" d="100"/>
        <a:sy n="100" d="100"/>
      </p:scale>
      <p:origin x="0" y="0"/>
    </p:cViewPr>
  </p:notesTextViewPr>
  <p:notesViewPr>
    <p:cSldViewPr>
      <p:cViewPr varScale="1">
        <p:scale>
          <a:sx n="58" d="100"/>
          <a:sy n="58" d="100"/>
        </p:scale>
        <p:origin x="-1812" y="-72"/>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4" y="6"/>
            <a:ext cx="3038145" cy="461193"/>
          </a:xfrm>
          <a:prstGeom prst="rect">
            <a:avLst/>
          </a:prstGeom>
          <a:noFill/>
          <a:ln w="9525">
            <a:noFill/>
            <a:miter lim="800000"/>
            <a:headEnd/>
            <a:tailEnd/>
          </a:ln>
          <a:effectLst/>
        </p:spPr>
        <p:txBody>
          <a:bodyPr vert="horz" wrap="square" lIns="92810" tIns="46406" rIns="92810" bIns="46406" numCol="1" anchor="t" anchorCtr="0" compatLnSpc="1">
            <a:prstTxWarp prst="textNoShape">
              <a:avLst/>
            </a:prstTxWarp>
          </a:bodyPr>
          <a:lstStyle>
            <a:lvl1pPr defTabSz="928270">
              <a:defRPr sz="1200" smtClean="0"/>
            </a:lvl1pPr>
          </a:lstStyle>
          <a:p>
            <a:pPr>
              <a:defRPr/>
            </a:pPr>
            <a:endParaRPr lang="en-US" dirty="0"/>
          </a:p>
        </p:txBody>
      </p:sp>
      <p:sp>
        <p:nvSpPr>
          <p:cNvPr id="62467" name="Rectangle 3"/>
          <p:cNvSpPr>
            <a:spLocks noGrp="1" noChangeArrowheads="1"/>
          </p:cNvSpPr>
          <p:nvPr>
            <p:ph type="dt" sz="quarter" idx="1"/>
          </p:nvPr>
        </p:nvSpPr>
        <p:spPr bwMode="auto">
          <a:xfrm>
            <a:off x="3972261" y="6"/>
            <a:ext cx="3038144" cy="461193"/>
          </a:xfrm>
          <a:prstGeom prst="rect">
            <a:avLst/>
          </a:prstGeom>
          <a:noFill/>
          <a:ln w="9525">
            <a:noFill/>
            <a:miter lim="800000"/>
            <a:headEnd/>
            <a:tailEnd/>
          </a:ln>
          <a:effectLst/>
        </p:spPr>
        <p:txBody>
          <a:bodyPr vert="horz" wrap="square" lIns="92810" tIns="46406" rIns="92810" bIns="46406" numCol="1" anchor="t" anchorCtr="0" compatLnSpc="1">
            <a:prstTxWarp prst="textNoShape">
              <a:avLst/>
            </a:prstTxWarp>
          </a:bodyPr>
          <a:lstStyle>
            <a:lvl1pPr algn="r" defTabSz="928270">
              <a:defRPr sz="1200" smtClean="0"/>
            </a:lvl1pPr>
          </a:lstStyle>
          <a:p>
            <a:pPr>
              <a:defRPr/>
            </a:pPr>
            <a:endParaRPr lang="en-US" dirty="0"/>
          </a:p>
        </p:txBody>
      </p:sp>
      <p:sp>
        <p:nvSpPr>
          <p:cNvPr id="62468" name="Rectangle 4"/>
          <p:cNvSpPr>
            <a:spLocks noGrp="1" noChangeArrowheads="1"/>
          </p:cNvSpPr>
          <p:nvPr>
            <p:ph type="ftr" sz="quarter" idx="2"/>
          </p:nvPr>
        </p:nvSpPr>
        <p:spPr bwMode="auto">
          <a:xfrm>
            <a:off x="4" y="8774888"/>
            <a:ext cx="3038145" cy="461193"/>
          </a:xfrm>
          <a:prstGeom prst="rect">
            <a:avLst/>
          </a:prstGeom>
          <a:noFill/>
          <a:ln w="9525">
            <a:noFill/>
            <a:miter lim="800000"/>
            <a:headEnd/>
            <a:tailEnd/>
          </a:ln>
          <a:effectLst/>
        </p:spPr>
        <p:txBody>
          <a:bodyPr vert="horz" wrap="square" lIns="92810" tIns="46406" rIns="92810" bIns="46406" numCol="1" anchor="b" anchorCtr="0" compatLnSpc="1">
            <a:prstTxWarp prst="textNoShape">
              <a:avLst/>
            </a:prstTxWarp>
          </a:bodyPr>
          <a:lstStyle>
            <a:lvl1pPr defTabSz="928270">
              <a:defRPr sz="1200" smtClean="0"/>
            </a:lvl1pPr>
          </a:lstStyle>
          <a:p>
            <a:pPr>
              <a:defRPr/>
            </a:pPr>
            <a:endParaRPr lang="en-US" dirty="0"/>
          </a:p>
        </p:txBody>
      </p:sp>
      <p:sp>
        <p:nvSpPr>
          <p:cNvPr id="62469" name="Rectangle 5"/>
          <p:cNvSpPr>
            <a:spLocks noGrp="1" noChangeArrowheads="1"/>
          </p:cNvSpPr>
          <p:nvPr>
            <p:ph type="sldNum" sz="quarter" idx="3"/>
          </p:nvPr>
        </p:nvSpPr>
        <p:spPr bwMode="auto">
          <a:xfrm>
            <a:off x="3972261" y="8774888"/>
            <a:ext cx="3038144" cy="461193"/>
          </a:xfrm>
          <a:prstGeom prst="rect">
            <a:avLst/>
          </a:prstGeom>
          <a:noFill/>
          <a:ln w="9525">
            <a:noFill/>
            <a:miter lim="800000"/>
            <a:headEnd/>
            <a:tailEnd/>
          </a:ln>
          <a:effectLst/>
        </p:spPr>
        <p:txBody>
          <a:bodyPr vert="horz" wrap="square" lIns="92810" tIns="46406" rIns="92810" bIns="46406" numCol="1" anchor="b" anchorCtr="0" compatLnSpc="1">
            <a:prstTxWarp prst="textNoShape">
              <a:avLst/>
            </a:prstTxWarp>
          </a:bodyPr>
          <a:lstStyle>
            <a:lvl1pPr algn="r" defTabSz="928270">
              <a:defRPr sz="1200" smtClean="0"/>
            </a:lvl1pPr>
          </a:lstStyle>
          <a:p>
            <a:pPr>
              <a:defRPr/>
            </a:pPr>
            <a:fld id="{E22D00C5-B2D9-4A0F-BCDC-EBF9D9230EDD}" type="slidenum">
              <a:rPr lang="en-US"/>
              <a:pPr>
                <a:defRPr/>
              </a:pPr>
              <a:t>‹#›</a:t>
            </a:fld>
            <a:endParaRPr lang="en-US" dirty="0"/>
          </a:p>
        </p:txBody>
      </p:sp>
    </p:spTree>
    <p:extLst>
      <p:ext uri="{BB962C8B-B14F-4D97-AF65-F5344CB8AC3E}">
        <p14:creationId xmlns:p14="http://schemas.microsoft.com/office/powerpoint/2010/main" val="30898248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4" y="6"/>
            <a:ext cx="3038145" cy="461193"/>
          </a:xfrm>
          <a:prstGeom prst="rect">
            <a:avLst/>
          </a:prstGeom>
          <a:noFill/>
          <a:ln w="9525">
            <a:noFill/>
            <a:miter lim="800000"/>
            <a:headEnd/>
            <a:tailEnd/>
          </a:ln>
          <a:effectLst/>
        </p:spPr>
        <p:txBody>
          <a:bodyPr vert="horz" wrap="square" lIns="92810" tIns="46406" rIns="92810" bIns="46406" numCol="1" anchor="t" anchorCtr="0" compatLnSpc="1">
            <a:prstTxWarp prst="textNoShape">
              <a:avLst/>
            </a:prstTxWarp>
          </a:bodyPr>
          <a:lstStyle>
            <a:lvl1pPr defTabSz="928270">
              <a:defRPr sz="1200" smtClean="0"/>
            </a:lvl1pPr>
          </a:lstStyle>
          <a:p>
            <a:pPr>
              <a:defRPr/>
            </a:pPr>
            <a:endParaRPr lang="en-US" dirty="0"/>
          </a:p>
        </p:txBody>
      </p:sp>
      <p:sp>
        <p:nvSpPr>
          <p:cNvPr id="75779" name="Rectangle 3"/>
          <p:cNvSpPr>
            <a:spLocks noGrp="1" noChangeArrowheads="1"/>
          </p:cNvSpPr>
          <p:nvPr>
            <p:ph type="dt" idx="1"/>
          </p:nvPr>
        </p:nvSpPr>
        <p:spPr bwMode="auto">
          <a:xfrm>
            <a:off x="3972261" y="6"/>
            <a:ext cx="3038144" cy="461193"/>
          </a:xfrm>
          <a:prstGeom prst="rect">
            <a:avLst/>
          </a:prstGeom>
          <a:noFill/>
          <a:ln w="9525">
            <a:noFill/>
            <a:miter lim="800000"/>
            <a:headEnd/>
            <a:tailEnd/>
          </a:ln>
          <a:effectLst/>
        </p:spPr>
        <p:txBody>
          <a:bodyPr vert="horz" wrap="square" lIns="92810" tIns="46406" rIns="92810" bIns="46406" numCol="1" anchor="t" anchorCtr="0" compatLnSpc="1">
            <a:prstTxWarp prst="textNoShape">
              <a:avLst/>
            </a:prstTxWarp>
          </a:bodyPr>
          <a:lstStyle>
            <a:lvl1pPr algn="r" defTabSz="928270">
              <a:defRPr sz="1200" smtClean="0"/>
            </a:lvl1pPr>
          </a:lstStyle>
          <a:p>
            <a:pPr>
              <a:defRPr/>
            </a:pPr>
            <a:endParaRPr lang="en-US" dirty="0"/>
          </a:p>
        </p:txBody>
      </p:sp>
      <p:sp>
        <p:nvSpPr>
          <p:cNvPr id="17412" name="Rectangle 4"/>
          <p:cNvSpPr>
            <a:spLocks noGrp="1" noRot="1" noChangeAspect="1" noChangeArrowheads="1" noTextEdit="1"/>
          </p:cNvSpPr>
          <p:nvPr>
            <p:ph type="sldImg" idx="2"/>
          </p:nvPr>
        </p:nvSpPr>
        <p:spPr bwMode="auto">
          <a:xfrm>
            <a:off x="1196975" y="693738"/>
            <a:ext cx="4616450" cy="3462337"/>
          </a:xfrm>
          <a:prstGeom prst="rect">
            <a:avLst/>
          </a:prstGeom>
          <a:noFill/>
          <a:ln w="9525">
            <a:solidFill>
              <a:srgbClr val="000000"/>
            </a:solidFill>
            <a:miter lim="800000"/>
            <a:headEnd/>
            <a:tailEnd/>
          </a:ln>
        </p:spPr>
      </p:sp>
      <p:sp>
        <p:nvSpPr>
          <p:cNvPr id="75781" name="Rectangle 5"/>
          <p:cNvSpPr>
            <a:spLocks noGrp="1" noChangeArrowheads="1"/>
          </p:cNvSpPr>
          <p:nvPr>
            <p:ph type="body" sz="quarter" idx="3"/>
          </p:nvPr>
        </p:nvSpPr>
        <p:spPr bwMode="auto">
          <a:xfrm>
            <a:off x="934117" y="4387449"/>
            <a:ext cx="5142177" cy="4155317"/>
          </a:xfrm>
          <a:prstGeom prst="rect">
            <a:avLst/>
          </a:prstGeom>
          <a:noFill/>
          <a:ln w="9525">
            <a:noFill/>
            <a:miter lim="800000"/>
            <a:headEnd/>
            <a:tailEnd/>
          </a:ln>
          <a:effectLst/>
        </p:spPr>
        <p:txBody>
          <a:bodyPr vert="horz" wrap="square" lIns="92810" tIns="46406" rIns="92810" bIns="4640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5782" name="Rectangle 6"/>
          <p:cNvSpPr>
            <a:spLocks noGrp="1" noChangeArrowheads="1"/>
          </p:cNvSpPr>
          <p:nvPr>
            <p:ph type="ftr" sz="quarter" idx="4"/>
          </p:nvPr>
        </p:nvSpPr>
        <p:spPr bwMode="auto">
          <a:xfrm>
            <a:off x="4" y="8774888"/>
            <a:ext cx="3038145" cy="461193"/>
          </a:xfrm>
          <a:prstGeom prst="rect">
            <a:avLst/>
          </a:prstGeom>
          <a:noFill/>
          <a:ln w="9525">
            <a:noFill/>
            <a:miter lim="800000"/>
            <a:headEnd/>
            <a:tailEnd/>
          </a:ln>
          <a:effectLst/>
        </p:spPr>
        <p:txBody>
          <a:bodyPr vert="horz" wrap="square" lIns="92810" tIns="46406" rIns="92810" bIns="46406" numCol="1" anchor="b" anchorCtr="0" compatLnSpc="1">
            <a:prstTxWarp prst="textNoShape">
              <a:avLst/>
            </a:prstTxWarp>
          </a:bodyPr>
          <a:lstStyle>
            <a:lvl1pPr defTabSz="928270">
              <a:defRPr sz="1200" smtClean="0"/>
            </a:lvl1pPr>
          </a:lstStyle>
          <a:p>
            <a:pPr>
              <a:defRPr/>
            </a:pPr>
            <a:endParaRPr lang="en-US" dirty="0"/>
          </a:p>
        </p:txBody>
      </p:sp>
      <p:sp>
        <p:nvSpPr>
          <p:cNvPr id="75783" name="Rectangle 7"/>
          <p:cNvSpPr>
            <a:spLocks noGrp="1" noChangeArrowheads="1"/>
          </p:cNvSpPr>
          <p:nvPr>
            <p:ph type="sldNum" sz="quarter" idx="5"/>
          </p:nvPr>
        </p:nvSpPr>
        <p:spPr bwMode="auto">
          <a:xfrm>
            <a:off x="3972261" y="8774888"/>
            <a:ext cx="3038144" cy="461193"/>
          </a:xfrm>
          <a:prstGeom prst="rect">
            <a:avLst/>
          </a:prstGeom>
          <a:noFill/>
          <a:ln w="9525">
            <a:noFill/>
            <a:miter lim="800000"/>
            <a:headEnd/>
            <a:tailEnd/>
          </a:ln>
          <a:effectLst/>
        </p:spPr>
        <p:txBody>
          <a:bodyPr vert="horz" wrap="square" lIns="92810" tIns="46406" rIns="92810" bIns="46406" numCol="1" anchor="b" anchorCtr="0" compatLnSpc="1">
            <a:prstTxWarp prst="textNoShape">
              <a:avLst/>
            </a:prstTxWarp>
          </a:bodyPr>
          <a:lstStyle>
            <a:lvl1pPr algn="r" defTabSz="928270">
              <a:defRPr sz="1200" smtClean="0"/>
            </a:lvl1pPr>
          </a:lstStyle>
          <a:p>
            <a:pPr>
              <a:defRPr/>
            </a:pPr>
            <a:fld id="{04A9F354-B9E2-49FB-A92A-7CB7CA4989B8}" type="slidenum">
              <a:rPr lang="en-US"/>
              <a:pPr>
                <a:defRPr/>
              </a:pPr>
              <a:t>‹#›</a:t>
            </a:fld>
            <a:endParaRPr lang="en-US" dirty="0"/>
          </a:p>
        </p:txBody>
      </p:sp>
    </p:spTree>
    <p:extLst>
      <p:ext uri="{BB962C8B-B14F-4D97-AF65-F5344CB8AC3E}">
        <p14:creationId xmlns:p14="http://schemas.microsoft.com/office/powerpoint/2010/main" val="42598528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 disclaimer page-</a:t>
            </a:r>
            <a:r>
              <a:rPr lang="en-US" baseline="0" dirty="0" smtClean="0"/>
              <a:t> these numbers represent best effort to project or model behavioral and cost</a:t>
            </a:r>
            <a:endParaRPr lang="en-US" dirty="0"/>
          </a:p>
        </p:txBody>
      </p:sp>
      <p:sp>
        <p:nvSpPr>
          <p:cNvPr id="4" name="Slide Number Placeholder 3"/>
          <p:cNvSpPr>
            <a:spLocks noGrp="1"/>
          </p:cNvSpPr>
          <p:nvPr>
            <p:ph type="sldNum" sz="quarter" idx="10"/>
          </p:nvPr>
        </p:nvSpPr>
        <p:spPr/>
        <p:txBody>
          <a:bodyPr/>
          <a:lstStyle/>
          <a:p>
            <a:pPr>
              <a:defRPr/>
            </a:pPr>
            <a:fld id="{04A9F354-B9E2-49FB-A92A-7CB7CA4989B8}" type="slidenum">
              <a:rPr lang="en-US" smtClean="0"/>
              <a:pPr>
                <a:defRPr/>
              </a:pPr>
              <a:t>1</a:t>
            </a:fld>
            <a:endParaRPr lang="en-US" dirty="0"/>
          </a:p>
        </p:txBody>
      </p:sp>
    </p:spTree>
    <p:extLst>
      <p:ext uri="{BB962C8B-B14F-4D97-AF65-F5344CB8AC3E}">
        <p14:creationId xmlns:p14="http://schemas.microsoft.com/office/powerpoint/2010/main" val="23179584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r>
              <a:rPr lang="en-US" baseline="0" dirty="0" smtClean="0"/>
              <a:t> </a:t>
            </a:r>
            <a:endParaRPr lang="en-US" dirty="0"/>
          </a:p>
        </p:txBody>
      </p:sp>
      <p:sp>
        <p:nvSpPr>
          <p:cNvPr id="4" name="Slide Number Placeholder 3"/>
          <p:cNvSpPr>
            <a:spLocks noGrp="1"/>
          </p:cNvSpPr>
          <p:nvPr>
            <p:ph type="sldNum" sz="quarter" idx="10"/>
          </p:nvPr>
        </p:nvSpPr>
        <p:spPr/>
        <p:txBody>
          <a:bodyPr/>
          <a:lstStyle/>
          <a:p>
            <a:pPr>
              <a:defRPr/>
            </a:pPr>
            <a:fld id="{04A9F354-B9E2-49FB-A92A-7CB7CA4989B8}" type="slidenum">
              <a:rPr lang="en-US" smtClean="0"/>
              <a:pPr>
                <a:defRPr/>
              </a:pPr>
              <a:t>20</a:t>
            </a:fld>
            <a:endParaRPr lang="en-US" dirty="0"/>
          </a:p>
        </p:txBody>
      </p:sp>
    </p:spTree>
    <p:extLst>
      <p:ext uri="{BB962C8B-B14F-4D97-AF65-F5344CB8AC3E}">
        <p14:creationId xmlns:p14="http://schemas.microsoft.com/office/powerpoint/2010/main" val="26417892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4A9F354-B9E2-49FB-A92A-7CB7CA4989B8}" type="slidenum">
              <a:rPr lang="en-US" smtClean="0"/>
              <a:pPr>
                <a:defRPr/>
              </a:pPr>
              <a:t>36</a:t>
            </a:fld>
            <a:endParaRPr lang="en-US" dirty="0"/>
          </a:p>
        </p:txBody>
      </p:sp>
    </p:spTree>
    <p:extLst>
      <p:ext uri="{BB962C8B-B14F-4D97-AF65-F5344CB8AC3E}">
        <p14:creationId xmlns:p14="http://schemas.microsoft.com/office/powerpoint/2010/main" val="20458056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Would like to see any hard numbers</a:t>
            </a:r>
            <a:r>
              <a:rPr lang="en-US" baseline="0" dirty="0" smtClean="0"/>
              <a:t> that can be provided</a:t>
            </a:r>
          </a:p>
          <a:p>
            <a:endParaRPr lang="en-US" baseline="0" dirty="0" smtClean="0"/>
          </a:p>
          <a:p>
            <a:r>
              <a:rPr lang="en-US" baseline="0" dirty="0" smtClean="0"/>
              <a:t>Potentially lay out risks- vigilance with federal government </a:t>
            </a:r>
            <a:endParaRPr lang="en-US" dirty="0"/>
          </a:p>
        </p:txBody>
      </p:sp>
      <p:sp>
        <p:nvSpPr>
          <p:cNvPr id="4" name="Slide Number Placeholder 3"/>
          <p:cNvSpPr>
            <a:spLocks noGrp="1"/>
          </p:cNvSpPr>
          <p:nvPr>
            <p:ph type="sldNum" sz="quarter" idx="10"/>
          </p:nvPr>
        </p:nvSpPr>
        <p:spPr/>
        <p:txBody>
          <a:bodyPr/>
          <a:lstStyle/>
          <a:p>
            <a:pPr>
              <a:defRPr/>
            </a:pPr>
            <a:fld id="{04A9F354-B9E2-49FB-A92A-7CB7CA4989B8}" type="slidenum">
              <a:rPr lang="en-US" smtClean="0"/>
              <a:pPr>
                <a:defRPr/>
              </a:pPr>
              <a:t>37</a:t>
            </a:fld>
            <a:endParaRPr lang="en-US" dirty="0"/>
          </a:p>
        </p:txBody>
      </p:sp>
    </p:spTree>
    <p:extLst>
      <p:ext uri="{BB962C8B-B14F-4D97-AF65-F5344CB8AC3E}">
        <p14:creationId xmlns:p14="http://schemas.microsoft.com/office/powerpoint/2010/main" val="20458056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Would like to see any hard numbers</a:t>
            </a:r>
            <a:r>
              <a:rPr lang="en-US" baseline="0" dirty="0" smtClean="0"/>
              <a:t> that can be provided</a:t>
            </a:r>
            <a:endParaRPr lang="en-US" dirty="0"/>
          </a:p>
        </p:txBody>
      </p:sp>
      <p:sp>
        <p:nvSpPr>
          <p:cNvPr id="4" name="Slide Number Placeholder 3"/>
          <p:cNvSpPr>
            <a:spLocks noGrp="1"/>
          </p:cNvSpPr>
          <p:nvPr>
            <p:ph type="sldNum" sz="quarter" idx="10"/>
          </p:nvPr>
        </p:nvSpPr>
        <p:spPr/>
        <p:txBody>
          <a:bodyPr/>
          <a:lstStyle/>
          <a:p>
            <a:pPr>
              <a:defRPr/>
            </a:pPr>
            <a:fld id="{04A9F354-B9E2-49FB-A92A-7CB7CA4989B8}" type="slidenum">
              <a:rPr lang="en-US" smtClean="0"/>
              <a:pPr>
                <a:defRPr/>
              </a:pPr>
              <a:t>38</a:t>
            </a:fld>
            <a:endParaRPr lang="en-US" dirty="0"/>
          </a:p>
        </p:txBody>
      </p:sp>
    </p:spTree>
    <p:extLst>
      <p:ext uri="{BB962C8B-B14F-4D97-AF65-F5344CB8AC3E}">
        <p14:creationId xmlns:p14="http://schemas.microsoft.com/office/powerpoint/2010/main" val="20458056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Would like to see any hard numbers</a:t>
            </a:r>
            <a:r>
              <a:rPr lang="en-US" baseline="0" dirty="0" smtClean="0"/>
              <a:t> that can be provided</a:t>
            </a:r>
            <a:endParaRPr lang="en-US" dirty="0"/>
          </a:p>
        </p:txBody>
      </p:sp>
      <p:sp>
        <p:nvSpPr>
          <p:cNvPr id="4" name="Slide Number Placeholder 3"/>
          <p:cNvSpPr>
            <a:spLocks noGrp="1"/>
          </p:cNvSpPr>
          <p:nvPr>
            <p:ph type="sldNum" sz="quarter" idx="10"/>
          </p:nvPr>
        </p:nvSpPr>
        <p:spPr/>
        <p:txBody>
          <a:bodyPr/>
          <a:lstStyle/>
          <a:p>
            <a:pPr>
              <a:defRPr/>
            </a:pPr>
            <a:fld id="{04A9F354-B9E2-49FB-A92A-7CB7CA4989B8}" type="slidenum">
              <a:rPr lang="en-US" smtClean="0"/>
              <a:pPr>
                <a:defRPr/>
              </a:pPr>
              <a:t>39</a:t>
            </a:fld>
            <a:endParaRPr lang="en-US" dirty="0"/>
          </a:p>
        </p:txBody>
      </p:sp>
    </p:spTree>
    <p:extLst>
      <p:ext uri="{BB962C8B-B14F-4D97-AF65-F5344CB8AC3E}">
        <p14:creationId xmlns:p14="http://schemas.microsoft.com/office/powerpoint/2010/main" val="20458056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Would like to see any hard numbers</a:t>
            </a:r>
            <a:r>
              <a:rPr lang="en-US" baseline="0" dirty="0" smtClean="0"/>
              <a:t> that can be provided</a:t>
            </a:r>
            <a:endParaRPr lang="en-US" dirty="0"/>
          </a:p>
        </p:txBody>
      </p:sp>
      <p:sp>
        <p:nvSpPr>
          <p:cNvPr id="4" name="Slide Number Placeholder 3"/>
          <p:cNvSpPr>
            <a:spLocks noGrp="1"/>
          </p:cNvSpPr>
          <p:nvPr>
            <p:ph type="sldNum" sz="quarter" idx="10"/>
          </p:nvPr>
        </p:nvSpPr>
        <p:spPr/>
        <p:txBody>
          <a:bodyPr/>
          <a:lstStyle/>
          <a:p>
            <a:pPr>
              <a:defRPr/>
            </a:pPr>
            <a:fld id="{04A9F354-B9E2-49FB-A92A-7CB7CA4989B8}" type="slidenum">
              <a:rPr lang="en-US" smtClean="0"/>
              <a:pPr>
                <a:defRPr/>
              </a:pPr>
              <a:t>40</a:t>
            </a:fld>
            <a:endParaRPr lang="en-US" dirty="0"/>
          </a:p>
        </p:txBody>
      </p:sp>
    </p:spTree>
    <p:extLst>
      <p:ext uri="{BB962C8B-B14F-4D97-AF65-F5344CB8AC3E}">
        <p14:creationId xmlns:p14="http://schemas.microsoft.com/office/powerpoint/2010/main" val="20458056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Perhaps better way to label- goal to outline critical</a:t>
            </a:r>
            <a:r>
              <a:rPr lang="en-US" baseline="0" dirty="0" smtClean="0"/>
              <a:t> questions average consumer or business may ask</a:t>
            </a:r>
            <a:endParaRPr lang="en-US" dirty="0"/>
          </a:p>
        </p:txBody>
      </p:sp>
      <p:sp>
        <p:nvSpPr>
          <p:cNvPr id="4" name="Slide Number Placeholder 3"/>
          <p:cNvSpPr>
            <a:spLocks noGrp="1"/>
          </p:cNvSpPr>
          <p:nvPr>
            <p:ph type="sldNum" sz="quarter" idx="10"/>
          </p:nvPr>
        </p:nvSpPr>
        <p:spPr/>
        <p:txBody>
          <a:bodyPr/>
          <a:lstStyle/>
          <a:p>
            <a:pPr>
              <a:defRPr/>
            </a:pPr>
            <a:fld id="{04A9F354-B9E2-49FB-A92A-7CB7CA4989B8}" type="slidenum">
              <a:rPr lang="en-US" smtClean="0"/>
              <a:pPr>
                <a:defRPr/>
              </a:pPr>
              <a:t>41</a:t>
            </a:fld>
            <a:endParaRPr lang="en-US" dirty="0"/>
          </a:p>
        </p:txBody>
      </p:sp>
    </p:spTree>
    <p:extLst>
      <p:ext uri="{BB962C8B-B14F-4D97-AF65-F5344CB8AC3E}">
        <p14:creationId xmlns:p14="http://schemas.microsoft.com/office/powerpoint/2010/main" val="16448841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4A9F354-B9E2-49FB-A92A-7CB7CA4989B8}" type="slidenum">
              <a:rPr lang="en-US" smtClean="0"/>
              <a:pPr>
                <a:defRPr/>
              </a:pPr>
              <a:t>43</a:t>
            </a:fld>
            <a:endParaRPr lang="en-US" dirty="0"/>
          </a:p>
        </p:txBody>
      </p:sp>
    </p:spTree>
    <p:extLst>
      <p:ext uri="{BB962C8B-B14F-4D97-AF65-F5344CB8AC3E}">
        <p14:creationId xmlns:p14="http://schemas.microsoft.com/office/powerpoint/2010/main" val="40124636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May be better in timeline form</a:t>
            </a:r>
            <a:endParaRPr lang="en-US" dirty="0"/>
          </a:p>
        </p:txBody>
      </p:sp>
      <p:sp>
        <p:nvSpPr>
          <p:cNvPr id="4" name="Slide Number Placeholder 3"/>
          <p:cNvSpPr>
            <a:spLocks noGrp="1"/>
          </p:cNvSpPr>
          <p:nvPr>
            <p:ph type="sldNum" sz="quarter" idx="10"/>
          </p:nvPr>
        </p:nvSpPr>
        <p:spPr/>
        <p:txBody>
          <a:bodyPr/>
          <a:lstStyle/>
          <a:p>
            <a:pPr>
              <a:defRPr/>
            </a:pPr>
            <a:fld id="{04A9F354-B9E2-49FB-A92A-7CB7CA4989B8}" type="slidenum">
              <a:rPr lang="en-US" smtClean="0"/>
              <a:pPr>
                <a:defRPr/>
              </a:pPr>
              <a:t>7</a:t>
            </a:fld>
            <a:endParaRPr lang="en-US" dirty="0"/>
          </a:p>
        </p:txBody>
      </p:sp>
    </p:spTree>
    <p:extLst>
      <p:ext uri="{BB962C8B-B14F-4D97-AF65-F5344CB8AC3E}">
        <p14:creationId xmlns:p14="http://schemas.microsoft.com/office/powerpoint/2010/main" val="14786189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May be better in timeline form</a:t>
            </a:r>
            <a:endParaRPr lang="en-US" dirty="0"/>
          </a:p>
        </p:txBody>
      </p:sp>
      <p:sp>
        <p:nvSpPr>
          <p:cNvPr id="4" name="Slide Number Placeholder 3"/>
          <p:cNvSpPr>
            <a:spLocks noGrp="1"/>
          </p:cNvSpPr>
          <p:nvPr>
            <p:ph type="sldNum" sz="quarter" idx="10"/>
          </p:nvPr>
        </p:nvSpPr>
        <p:spPr/>
        <p:txBody>
          <a:bodyPr/>
          <a:lstStyle/>
          <a:p>
            <a:pPr>
              <a:defRPr/>
            </a:pPr>
            <a:fld id="{04A9F354-B9E2-49FB-A92A-7CB7CA4989B8}" type="slidenum">
              <a:rPr lang="en-US" smtClean="0"/>
              <a:pPr>
                <a:defRPr/>
              </a:pPr>
              <a:t>8</a:t>
            </a:fld>
            <a:endParaRPr lang="en-US" dirty="0"/>
          </a:p>
        </p:txBody>
      </p:sp>
    </p:spTree>
    <p:extLst>
      <p:ext uri="{BB962C8B-B14F-4D97-AF65-F5344CB8AC3E}">
        <p14:creationId xmlns:p14="http://schemas.microsoft.com/office/powerpoint/2010/main" val="1478618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4A9F354-B9E2-49FB-A92A-7CB7CA4989B8}" type="slidenum">
              <a:rPr lang="en-US" smtClean="0"/>
              <a:pPr>
                <a:defRPr/>
              </a:pPr>
              <a:t>11</a:t>
            </a:fld>
            <a:endParaRPr lang="en-US" dirty="0"/>
          </a:p>
        </p:txBody>
      </p:sp>
    </p:spTree>
    <p:extLst>
      <p:ext uri="{BB962C8B-B14F-4D97-AF65-F5344CB8AC3E}">
        <p14:creationId xmlns:p14="http://schemas.microsoft.com/office/powerpoint/2010/main" val="18435007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4A9F354-B9E2-49FB-A92A-7CB7CA4989B8}" type="slidenum">
              <a:rPr lang="en-US" smtClean="0"/>
              <a:pPr>
                <a:defRPr/>
              </a:pPr>
              <a:t>12</a:t>
            </a:fld>
            <a:endParaRPr lang="en-US" dirty="0"/>
          </a:p>
        </p:txBody>
      </p:sp>
    </p:spTree>
    <p:extLst>
      <p:ext uri="{BB962C8B-B14F-4D97-AF65-F5344CB8AC3E}">
        <p14:creationId xmlns:p14="http://schemas.microsoft.com/office/powerpoint/2010/main" val="1843500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Re-label</a:t>
            </a:r>
            <a:r>
              <a:rPr lang="en-US" baseline="0" dirty="0" smtClean="0"/>
              <a:t> segments segment 1- woodwork; 2- expansion population; 3- </a:t>
            </a:r>
            <a:endParaRPr lang="en-US" dirty="0"/>
          </a:p>
        </p:txBody>
      </p:sp>
      <p:sp>
        <p:nvSpPr>
          <p:cNvPr id="4" name="Slide Number Placeholder 3"/>
          <p:cNvSpPr>
            <a:spLocks noGrp="1"/>
          </p:cNvSpPr>
          <p:nvPr>
            <p:ph type="sldNum" sz="quarter" idx="10"/>
          </p:nvPr>
        </p:nvSpPr>
        <p:spPr/>
        <p:txBody>
          <a:bodyPr/>
          <a:lstStyle/>
          <a:p>
            <a:pPr>
              <a:defRPr/>
            </a:pPr>
            <a:fld id="{04A9F354-B9E2-49FB-A92A-7CB7CA4989B8}" type="slidenum">
              <a:rPr lang="en-US" smtClean="0"/>
              <a:pPr>
                <a:defRPr/>
              </a:pPr>
              <a:t>15</a:t>
            </a:fld>
            <a:endParaRPr lang="en-US" dirty="0"/>
          </a:p>
        </p:txBody>
      </p:sp>
    </p:spTree>
    <p:extLst>
      <p:ext uri="{BB962C8B-B14F-4D97-AF65-F5344CB8AC3E}">
        <p14:creationId xmlns:p14="http://schemas.microsoft.com/office/powerpoint/2010/main" val="619818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4643" indent="-164643">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pPr>
              <a:defRPr/>
            </a:pPr>
            <a:fld id="{04A9F354-B9E2-49FB-A92A-7CB7CA4989B8}" type="slidenum">
              <a:rPr lang="en-US" smtClean="0"/>
              <a:pPr>
                <a:defRPr/>
              </a:pPr>
              <a:t>17</a:t>
            </a:fld>
            <a:endParaRPr lang="en-US" dirty="0"/>
          </a:p>
        </p:txBody>
      </p:sp>
    </p:spTree>
    <p:extLst>
      <p:ext uri="{BB962C8B-B14F-4D97-AF65-F5344CB8AC3E}">
        <p14:creationId xmlns:p14="http://schemas.microsoft.com/office/powerpoint/2010/main" val="26417892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4643" indent="-164643">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pPr>
              <a:defRPr/>
            </a:pPr>
            <a:fld id="{04A9F354-B9E2-49FB-A92A-7CB7CA4989B8}" type="slidenum">
              <a:rPr lang="en-US" smtClean="0"/>
              <a:pPr>
                <a:defRPr/>
              </a:pPr>
              <a:t>18</a:t>
            </a:fld>
            <a:endParaRPr lang="en-US" dirty="0"/>
          </a:p>
        </p:txBody>
      </p:sp>
    </p:spTree>
    <p:extLst>
      <p:ext uri="{BB962C8B-B14F-4D97-AF65-F5344CB8AC3E}">
        <p14:creationId xmlns:p14="http://schemas.microsoft.com/office/powerpoint/2010/main" val="26417892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endParaRPr lang="en-US" dirty="0"/>
          </a:p>
        </p:txBody>
      </p:sp>
      <p:sp>
        <p:nvSpPr>
          <p:cNvPr id="4" name="Slide Number Placeholder 3"/>
          <p:cNvSpPr>
            <a:spLocks noGrp="1"/>
          </p:cNvSpPr>
          <p:nvPr>
            <p:ph type="sldNum" sz="quarter" idx="10"/>
          </p:nvPr>
        </p:nvSpPr>
        <p:spPr/>
        <p:txBody>
          <a:bodyPr/>
          <a:lstStyle/>
          <a:p>
            <a:pPr>
              <a:defRPr/>
            </a:pPr>
            <a:fld id="{04A9F354-B9E2-49FB-A92A-7CB7CA4989B8}" type="slidenum">
              <a:rPr lang="en-US" smtClean="0"/>
              <a:pPr>
                <a:defRPr/>
              </a:pPr>
              <a:t>19</a:t>
            </a:fld>
            <a:endParaRPr lang="en-US" dirty="0"/>
          </a:p>
        </p:txBody>
      </p:sp>
    </p:spTree>
    <p:extLst>
      <p:ext uri="{BB962C8B-B14F-4D97-AF65-F5344CB8AC3E}">
        <p14:creationId xmlns:p14="http://schemas.microsoft.com/office/powerpoint/2010/main" val="26417892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68300" y="4581525"/>
            <a:ext cx="8455025" cy="911225"/>
          </a:xfrm>
        </p:spPr>
        <p:txBody>
          <a:bodyPr/>
          <a:lstStyle>
            <a:lvl1pPr>
              <a:defRPr sz="4600">
                <a:solidFill>
                  <a:srgbClr val="000000"/>
                </a:solidFill>
              </a:defRPr>
            </a:lvl1pPr>
          </a:lstStyle>
          <a:p>
            <a:pPr lvl="0"/>
            <a:r>
              <a:rPr lang="en-US" noProof="0" smtClean="0"/>
              <a:t>Click to edit Master title style</a:t>
            </a:r>
          </a:p>
        </p:txBody>
      </p:sp>
      <p:sp>
        <p:nvSpPr>
          <p:cNvPr id="3075" name="Rectangle 3"/>
          <p:cNvSpPr>
            <a:spLocks noGrp="1" noChangeArrowheads="1"/>
          </p:cNvSpPr>
          <p:nvPr>
            <p:ph type="subTitle" idx="1"/>
          </p:nvPr>
        </p:nvSpPr>
        <p:spPr>
          <a:xfrm>
            <a:off x="1395413" y="5486400"/>
            <a:ext cx="6400800" cy="558800"/>
          </a:xfrm>
        </p:spPr>
        <p:txBody>
          <a:bodyPr/>
          <a:lstStyle>
            <a:lvl1pPr marL="0" indent="0" algn="ctr">
              <a:buFontTx/>
              <a:buNone/>
              <a:defRPr sz="2400">
                <a:solidFill>
                  <a:srgbClr val="3399FF"/>
                </a:solidFill>
              </a:defRPr>
            </a:lvl1pPr>
          </a:lstStyle>
          <a:p>
            <a:pPr lvl="0"/>
            <a:r>
              <a:rPr lang="en-US" noProof="0" smtClean="0"/>
              <a:t>Click to edit Master subtitle style</a:t>
            </a:r>
          </a:p>
        </p:txBody>
      </p:sp>
      <p:sp>
        <p:nvSpPr>
          <p:cNvPr id="3076" name="Rectangle 4"/>
          <p:cNvSpPr>
            <a:spLocks noGrp="1" noChangeArrowheads="1"/>
          </p:cNvSpPr>
          <p:nvPr>
            <p:ph type="dt" sz="half" idx="2"/>
          </p:nvPr>
        </p:nvSpPr>
        <p:spPr/>
        <p:txBody>
          <a:bodyPr/>
          <a:lstStyle>
            <a:lvl1pPr>
              <a:defRPr>
                <a:solidFill>
                  <a:srgbClr val="000000"/>
                </a:solidFill>
              </a:defRPr>
            </a:lvl1pPr>
          </a:lstStyle>
          <a:p>
            <a:pPr>
              <a:defRPr/>
            </a:pPr>
            <a:endParaRPr lang="en-US" dirty="0"/>
          </a:p>
        </p:txBody>
      </p:sp>
      <p:sp>
        <p:nvSpPr>
          <p:cNvPr id="3077" name="Rectangle 5"/>
          <p:cNvSpPr>
            <a:spLocks noGrp="1" noChangeArrowheads="1"/>
          </p:cNvSpPr>
          <p:nvPr>
            <p:ph type="ftr" sz="quarter" idx="3"/>
          </p:nvPr>
        </p:nvSpPr>
        <p:spPr/>
        <p:txBody>
          <a:bodyPr/>
          <a:lstStyle>
            <a:lvl1pPr>
              <a:defRPr>
                <a:solidFill>
                  <a:srgbClr val="000000"/>
                </a:solidFill>
              </a:defRPr>
            </a:lvl1pPr>
          </a:lstStyle>
          <a:p>
            <a:pPr>
              <a:defRPr/>
            </a:pPr>
            <a:endParaRPr lang="en-US" dirty="0"/>
          </a:p>
        </p:txBody>
      </p:sp>
      <p:sp>
        <p:nvSpPr>
          <p:cNvPr id="3078" name="Rectangle 6"/>
          <p:cNvSpPr>
            <a:spLocks noGrp="1" noChangeArrowheads="1"/>
          </p:cNvSpPr>
          <p:nvPr>
            <p:ph type="sldNum" sz="quarter" idx="4"/>
          </p:nvPr>
        </p:nvSpPr>
        <p:spPr/>
        <p:txBody>
          <a:bodyPr/>
          <a:lstStyle>
            <a:lvl1pPr>
              <a:defRPr>
                <a:solidFill>
                  <a:srgbClr val="000000"/>
                </a:solidFill>
              </a:defRPr>
            </a:lvl1pPr>
          </a:lstStyle>
          <a:p>
            <a:pPr>
              <a:defRPr/>
            </a:pPr>
            <a:fld id="{21298CD5-6D51-41DD-AD18-F1C236167A3A}" type="slidenum">
              <a:rPr lang="en-US" smtClean="0"/>
              <a:pPr>
                <a:defRPr/>
              </a:pPr>
              <a:t>‹#›</a:t>
            </a:fld>
            <a:endParaRPr lang="en-US" dirty="0"/>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2088AD5-0872-4941-8118-33D5B0D9B540}" type="slidenum">
              <a:rPr lang="en-US" smtClean="0"/>
              <a:pPr>
                <a:defRPr/>
              </a:pPr>
              <a:t>‹#›</a:t>
            </a:fld>
            <a:endParaRPr lang="en-US" dirty="0"/>
          </a:p>
        </p:txBody>
      </p:sp>
    </p:spTree>
    <p:extLst>
      <p:ext uri="{BB962C8B-B14F-4D97-AF65-F5344CB8AC3E}">
        <p14:creationId xmlns:p14="http://schemas.microsoft.com/office/powerpoint/2010/main" val="3266501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27038"/>
            <a:ext cx="2057400" cy="5699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27038"/>
            <a:ext cx="6019800" cy="5699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53E8EFA-2BBA-44C5-A244-469D668F82AE}" type="slidenum">
              <a:rPr lang="en-US" smtClean="0"/>
              <a:pPr>
                <a:defRPr/>
              </a:pPr>
              <a:t>‹#›</a:t>
            </a:fld>
            <a:endParaRPr lang="en-US" dirty="0"/>
          </a:p>
        </p:txBody>
      </p:sp>
    </p:spTree>
    <p:extLst>
      <p:ext uri="{BB962C8B-B14F-4D97-AF65-F5344CB8AC3E}">
        <p14:creationId xmlns:p14="http://schemas.microsoft.com/office/powerpoint/2010/main" val="228085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1D318872-7F4E-4C1E-AF41-F647CE353A09}" type="slidenum">
              <a:rPr lang="en-US" smtClean="0"/>
              <a:pPr>
                <a:defRPr/>
              </a:pPr>
              <a:t>‹#›</a:t>
            </a:fld>
            <a:endParaRPr lang="en-US" dirty="0"/>
          </a:p>
        </p:txBody>
      </p:sp>
    </p:spTree>
    <p:extLst>
      <p:ext uri="{BB962C8B-B14F-4D97-AF65-F5344CB8AC3E}">
        <p14:creationId xmlns:p14="http://schemas.microsoft.com/office/powerpoint/2010/main" val="3306294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5FE2B6F-B3F2-4004-9592-D4CAF6A8E7B5}" type="slidenum">
              <a:rPr lang="en-US" smtClean="0"/>
              <a:pPr>
                <a:defRPr/>
              </a:pPr>
              <a:t>‹#›</a:t>
            </a:fld>
            <a:endParaRPr lang="en-US" dirty="0"/>
          </a:p>
        </p:txBody>
      </p:sp>
    </p:spTree>
    <p:extLst>
      <p:ext uri="{BB962C8B-B14F-4D97-AF65-F5344CB8AC3E}">
        <p14:creationId xmlns:p14="http://schemas.microsoft.com/office/powerpoint/2010/main" val="1875784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D38FF9F9-1D11-4559-AAFF-A3E122C05C26}" type="slidenum">
              <a:rPr lang="en-US" smtClean="0"/>
              <a:pPr>
                <a:defRPr/>
              </a:pPr>
              <a:t>‹#›</a:t>
            </a:fld>
            <a:endParaRPr lang="en-US" dirty="0"/>
          </a:p>
        </p:txBody>
      </p:sp>
    </p:spTree>
    <p:extLst>
      <p:ext uri="{BB962C8B-B14F-4D97-AF65-F5344CB8AC3E}">
        <p14:creationId xmlns:p14="http://schemas.microsoft.com/office/powerpoint/2010/main" val="1680740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US" dirty="0"/>
          </a:p>
        </p:txBody>
      </p:sp>
      <p:sp>
        <p:nvSpPr>
          <p:cNvPr id="8" name="Footer Placeholder 7"/>
          <p:cNvSpPr>
            <a:spLocks noGrp="1"/>
          </p:cNvSpPr>
          <p:nvPr>
            <p:ph type="ftr" sz="quarter" idx="11"/>
          </p:nvPr>
        </p:nvSpPr>
        <p:spPr/>
        <p:txBody>
          <a:bodyPr/>
          <a:lstStyle>
            <a:lvl1pPr>
              <a:defRPr/>
            </a:lvl1pPr>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pPr>
              <a:defRPr/>
            </a:pPr>
            <a:fld id="{9C58FA61-EA6C-4899-87B7-92B0DA45BA21}" type="slidenum">
              <a:rPr lang="en-US" smtClean="0"/>
              <a:pPr>
                <a:defRPr/>
              </a:pPr>
              <a:t>‹#›</a:t>
            </a:fld>
            <a:endParaRPr lang="en-US" dirty="0"/>
          </a:p>
        </p:txBody>
      </p:sp>
    </p:spTree>
    <p:extLst>
      <p:ext uri="{BB962C8B-B14F-4D97-AF65-F5344CB8AC3E}">
        <p14:creationId xmlns:p14="http://schemas.microsoft.com/office/powerpoint/2010/main" val="505427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US" dirty="0"/>
          </a:p>
        </p:txBody>
      </p:sp>
      <p:sp>
        <p:nvSpPr>
          <p:cNvPr id="4" name="Footer Placeholder 3"/>
          <p:cNvSpPr>
            <a:spLocks noGrp="1"/>
          </p:cNvSpPr>
          <p:nvPr>
            <p:ph type="ftr" sz="quarter" idx="11"/>
          </p:nvPr>
        </p:nvSpPr>
        <p:spPr/>
        <p:txBody>
          <a:bodyPr/>
          <a:lstStyle>
            <a:lvl1pPr>
              <a:defRPr/>
            </a:lvl1pPr>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pPr>
              <a:defRPr/>
            </a:pPr>
            <a:fld id="{60315AF0-137D-40BD-99A1-44D1453217D2}" type="slidenum">
              <a:rPr lang="en-US" smtClean="0"/>
              <a:pPr>
                <a:defRPr/>
              </a:pPr>
              <a:t>‹#›</a:t>
            </a:fld>
            <a:endParaRPr lang="en-US" dirty="0"/>
          </a:p>
        </p:txBody>
      </p:sp>
    </p:spTree>
    <p:extLst>
      <p:ext uri="{BB962C8B-B14F-4D97-AF65-F5344CB8AC3E}">
        <p14:creationId xmlns:p14="http://schemas.microsoft.com/office/powerpoint/2010/main" val="511841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dirty="0"/>
          </a:p>
        </p:txBody>
      </p:sp>
      <p:sp>
        <p:nvSpPr>
          <p:cNvPr id="4" name="Slide Number Placeholder 3"/>
          <p:cNvSpPr>
            <a:spLocks noGrp="1"/>
          </p:cNvSpPr>
          <p:nvPr>
            <p:ph type="sldNum" sz="quarter" idx="12"/>
          </p:nvPr>
        </p:nvSpPr>
        <p:spPr/>
        <p:txBody>
          <a:bodyPr/>
          <a:lstStyle>
            <a:lvl1pPr>
              <a:defRPr/>
            </a:lvl1pPr>
          </a:lstStyle>
          <a:p>
            <a:pPr>
              <a:defRPr/>
            </a:pPr>
            <a:fld id="{AE16F162-FF2C-4D7A-A8D4-6D8D8F61A024}" type="slidenum">
              <a:rPr lang="en-US" smtClean="0"/>
              <a:pPr>
                <a:defRPr/>
              </a:pPr>
              <a:t>‹#›</a:t>
            </a:fld>
            <a:endParaRPr lang="en-US" dirty="0"/>
          </a:p>
        </p:txBody>
      </p:sp>
    </p:spTree>
    <p:extLst>
      <p:ext uri="{BB962C8B-B14F-4D97-AF65-F5344CB8AC3E}">
        <p14:creationId xmlns:p14="http://schemas.microsoft.com/office/powerpoint/2010/main" val="3952613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B54C0ADF-BF55-43B4-903C-5A1DCD2CC456}" type="slidenum">
              <a:rPr lang="en-US" smtClean="0"/>
              <a:pPr>
                <a:defRPr/>
              </a:pPr>
              <a:t>‹#›</a:t>
            </a:fld>
            <a:endParaRPr lang="en-US" dirty="0"/>
          </a:p>
        </p:txBody>
      </p:sp>
    </p:spTree>
    <p:extLst>
      <p:ext uri="{BB962C8B-B14F-4D97-AF65-F5344CB8AC3E}">
        <p14:creationId xmlns:p14="http://schemas.microsoft.com/office/powerpoint/2010/main" val="1516328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05573A99-FEF1-42E0-B80A-FF47BC4D43A0}" type="slidenum">
              <a:rPr lang="en-US" smtClean="0"/>
              <a:pPr>
                <a:defRPr/>
              </a:pPr>
              <a:t>‹#›</a:t>
            </a:fld>
            <a:endParaRPr lang="en-US" dirty="0"/>
          </a:p>
        </p:txBody>
      </p:sp>
    </p:spTree>
    <p:extLst>
      <p:ext uri="{BB962C8B-B14F-4D97-AF65-F5344CB8AC3E}">
        <p14:creationId xmlns:p14="http://schemas.microsoft.com/office/powerpoint/2010/main" val="2761952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427038"/>
            <a:ext cx="82296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21298CD5-6D51-41DD-AD18-F1C236167A3A}"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Lst>
  <p:hf hdr="0" ftr="0" dt="0"/>
  <p:txStyles>
    <p:titleStyle>
      <a:lvl1pPr algn="ctr" rtl="0" eaLnBrk="1" fontAlgn="base" hangingPunct="1">
        <a:spcBef>
          <a:spcPct val="0"/>
        </a:spcBef>
        <a:spcAft>
          <a:spcPct val="0"/>
        </a:spcAft>
        <a:defRPr sz="4200" b="1">
          <a:solidFill>
            <a:schemeClr val="tx2"/>
          </a:solidFill>
          <a:latin typeface="+mj-lt"/>
          <a:ea typeface="+mj-ea"/>
          <a:cs typeface="+mj-cs"/>
        </a:defRPr>
      </a:lvl1pPr>
      <a:lvl2pPr algn="ctr" rtl="0" eaLnBrk="1" fontAlgn="base" hangingPunct="1">
        <a:spcBef>
          <a:spcPct val="0"/>
        </a:spcBef>
        <a:spcAft>
          <a:spcPct val="0"/>
        </a:spcAft>
        <a:defRPr sz="4200" b="1">
          <a:solidFill>
            <a:schemeClr val="tx2"/>
          </a:solidFill>
          <a:latin typeface="Arial" charset="0"/>
        </a:defRPr>
      </a:lvl2pPr>
      <a:lvl3pPr algn="ctr" rtl="0" eaLnBrk="1" fontAlgn="base" hangingPunct="1">
        <a:spcBef>
          <a:spcPct val="0"/>
        </a:spcBef>
        <a:spcAft>
          <a:spcPct val="0"/>
        </a:spcAft>
        <a:defRPr sz="4200" b="1">
          <a:solidFill>
            <a:schemeClr val="tx2"/>
          </a:solidFill>
          <a:latin typeface="Arial" charset="0"/>
        </a:defRPr>
      </a:lvl3pPr>
      <a:lvl4pPr algn="ctr" rtl="0" eaLnBrk="1" fontAlgn="base" hangingPunct="1">
        <a:spcBef>
          <a:spcPct val="0"/>
        </a:spcBef>
        <a:spcAft>
          <a:spcPct val="0"/>
        </a:spcAft>
        <a:defRPr sz="4200" b="1">
          <a:solidFill>
            <a:schemeClr val="tx2"/>
          </a:solidFill>
          <a:latin typeface="Arial" charset="0"/>
        </a:defRPr>
      </a:lvl4pPr>
      <a:lvl5pPr algn="ctr" rtl="0" eaLnBrk="1" fontAlgn="base" hangingPunct="1">
        <a:spcBef>
          <a:spcPct val="0"/>
        </a:spcBef>
        <a:spcAft>
          <a:spcPct val="0"/>
        </a:spcAft>
        <a:defRPr sz="4200" b="1">
          <a:solidFill>
            <a:schemeClr val="tx2"/>
          </a:solidFill>
          <a:latin typeface="Arial" charset="0"/>
        </a:defRPr>
      </a:lvl5pPr>
      <a:lvl6pPr marL="457200" algn="ctr" rtl="0" eaLnBrk="1" fontAlgn="base" hangingPunct="1">
        <a:spcBef>
          <a:spcPct val="0"/>
        </a:spcBef>
        <a:spcAft>
          <a:spcPct val="0"/>
        </a:spcAft>
        <a:defRPr sz="4200" b="1">
          <a:solidFill>
            <a:schemeClr val="tx2"/>
          </a:solidFill>
          <a:latin typeface="Arial" charset="0"/>
        </a:defRPr>
      </a:lvl6pPr>
      <a:lvl7pPr marL="914400" algn="ctr" rtl="0" eaLnBrk="1" fontAlgn="base" hangingPunct="1">
        <a:spcBef>
          <a:spcPct val="0"/>
        </a:spcBef>
        <a:spcAft>
          <a:spcPct val="0"/>
        </a:spcAft>
        <a:defRPr sz="4200" b="1">
          <a:solidFill>
            <a:schemeClr val="tx2"/>
          </a:solidFill>
          <a:latin typeface="Arial" charset="0"/>
        </a:defRPr>
      </a:lvl7pPr>
      <a:lvl8pPr marL="1371600" algn="ctr" rtl="0" eaLnBrk="1" fontAlgn="base" hangingPunct="1">
        <a:spcBef>
          <a:spcPct val="0"/>
        </a:spcBef>
        <a:spcAft>
          <a:spcPct val="0"/>
        </a:spcAft>
        <a:defRPr sz="4200" b="1">
          <a:solidFill>
            <a:schemeClr val="tx2"/>
          </a:solidFill>
          <a:latin typeface="Arial" charset="0"/>
        </a:defRPr>
      </a:lvl8pPr>
      <a:lvl9pPr marL="1828800" algn="ctr" rtl="0" eaLnBrk="1" fontAlgn="base" hangingPunct="1">
        <a:spcBef>
          <a:spcPct val="0"/>
        </a:spcBef>
        <a:spcAft>
          <a:spcPct val="0"/>
        </a:spcAft>
        <a:defRPr sz="42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package" Target="../embeddings/Microsoft_Excel_Worksheet1.xlsx"/></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emf"/><Relationship Id="rId5" Type="http://schemas.openxmlformats.org/officeDocument/2006/relationships/package" Target="../embeddings/Microsoft_Excel_Worksheet2.xlsx"/><Relationship Id="rId4" Type="http://schemas.openxmlformats.org/officeDocument/2006/relationships/oleObject" Target="../embeddings/oleObject2.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6.emf"/><Relationship Id="rId4" Type="http://schemas.openxmlformats.org/officeDocument/2006/relationships/package" Target="../embeddings/Microsoft_Excel_Worksheet3.xlsx"/></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81000" y="5257800"/>
            <a:ext cx="8382000" cy="1143000"/>
          </a:xfrm>
        </p:spPr>
        <p:txBody>
          <a:bodyPr/>
          <a:lstStyle/>
          <a:p>
            <a:r>
              <a:rPr lang="en-US" sz="3000" b="1" dirty="0" smtClean="0">
                <a:solidFill>
                  <a:schemeClr val="tx2">
                    <a:lumMod val="50000"/>
                  </a:schemeClr>
                </a:solidFill>
              </a:rPr>
              <a:t>Expanding Medicaid:  West Virginia’s Best Choice in a Dynamic Healthcare Landscape</a:t>
            </a:r>
            <a:endParaRPr lang="en-US" sz="3000" b="1" dirty="0">
              <a:solidFill>
                <a:schemeClr val="tx2">
                  <a:lumMod val="50000"/>
                </a:schemeClr>
              </a:solidFill>
            </a:endParaRPr>
          </a:p>
        </p:txBody>
      </p:sp>
    </p:spTree>
    <p:extLst>
      <p:ext uri="{BB962C8B-B14F-4D97-AF65-F5344CB8AC3E}">
        <p14:creationId xmlns:p14="http://schemas.microsoft.com/office/powerpoint/2010/main" val="15390152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28600"/>
            <a:ext cx="8763000" cy="1143000"/>
          </a:xfrm>
        </p:spPr>
        <p:txBody>
          <a:bodyPr>
            <a:normAutofit/>
          </a:bodyPr>
          <a:lstStyle/>
          <a:p>
            <a:pPr algn="ctr"/>
            <a:r>
              <a:rPr lang="en-US" sz="3200" dirty="0" smtClean="0">
                <a:solidFill>
                  <a:schemeClr val="tx2">
                    <a:lumMod val="50000"/>
                  </a:schemeClr>
                </a:solidFill>
              </a:rPr>
              <a:t>Analyzing Whether to Expand Medicaid in West Virginia</a:t>
            </a:r>
            <a:endParaRPr lang="en-US" sz="3200" dirty="0">
              <a:solidFill>
                <a:schemeClr val="tx2">
                  <a:lumMod val="50000"/>
                </a:schemeClr>
              </a:solidFill>
            </a:endParaRPr>
          </a:p>
        </p:txBody>
      </p:sp>
      <p:sp>
        <p:nvSpPr>
          <p:cNvPr id="2" name="Content Placeholder 1"/>
          <p:cNvSpPr>
            <a:spLocks noGrp="1"/>
          </p:cNvSpPr>
          <p:nvPr>
            <p:ph idx="1"/>
          </p:nvPr>
        </p:nvSpPr>
        <p:spPr>
          <a:xfrm>
            <a:off x="457200" y="1524001"/>
            <a:ext cx="8229600" cy="4876800"/>
          </a:xfrm>
        </p:spPr>
        <p:txBody>
          <a:bodyPr>
            <a:noAutofit/>
          </a:bodyPr>
          <a:lstStyle/>
          <a:p>
            <a:r>
              <a:rPr lang="en-US" sz="3000" dirty="0" smtClean="0">
                <a:solidFill>
                  <a:schemeClr val="tx2">
                    <a:lumMod val="50000"/>
                  </a:schemeClr>
                </a:solidFill>
              </a:rPr>
              <a:t>Initial report was due January 31, 2013,     but report was delayed due to lack of information from Federal Government and longer than expected negotiations with </a:t>
            </a:r>
            <a:r>
              <a:rPr lang="en-US" sz="3000" dirty="0">
                <a:solidFill>
                  <a:schemeClr val="tx2">
                    <a:lumMod val="50000"/>
                  </a:schemeClr>
                </a:solidFill>
              </a:rPr>
              <a:t>private </a:t>
            </a:r>
            <a:r>
              <a:rPr lang="en-US" sz="3000" dirty="0" smtClean="0">
                <a:solidFill>
                  <a:schemeClr val="tx2">
                    <a:lumMod val="50000"/>
                  </a:schemeClr>
                </a:solidFill>
              </a:rPr>
              <a:t>insurance companies to obtain data for the Medicaid expansion modeling.</a:t>
            </a:r>
          </a:p>
          <a:p>
            <a:r>
              <a:rPr lang="en-US" sz="3000" dirty="0" smtClean="0">
                <a:solidFill>
                  <a:schemeClr val="tx2">
                    <a:lumMod val="50000"/>
                  </a:schemeClr>
                </a:solidFill>
              </a:rPr>
              <a:t>On April 16, 2013, CCRC Actuaries provided a Medicaid Expansion Report (“Report”) to the State detailing anticipated costs.</a:t>
            </a:r>
            <a:r>
              <a:rPr lang="en-US" sz="3000" dirty="0" smtClean="0"/>
              <a:t>  </a:t>
            </a:r>
          </a:p>
          <a:p>
            <a:endParaRPr lang="en-US" sz="2600" dirty="0" smtClean="0"/>
          </a:p>
          <a:p>
            <a:endParaRPr lang="en-US" sz="2600" dirty="0" smtClean="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10</a:t>
            </a:fld>
            <a:endParaRPr lang="en-US" dirty="0"/>
          </a:p>
        </p:txBody>
      </p:sp>
    </p:spTree>
    <p:extLst>
      <p:ext uri="{BB962C8B-B14F-4D97-AF65-F5344CB8AC3E}">
        <p14:creationId xmlns:p14="http://schemas.microsoft.com/office/powerpoint/2010/main" val="18994685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839200" cy="1143000"/>
          </a:xfrm>
        </p:spPr>
        <p:txBody>
          <a:bodyPr>
            <a:normAutofit/>
          </a:bodyPr>
          <a:lstStyle/>
          <a:p>
            <a:pPr algn="ctr"/>
            <a:r>
              <a:rPr lang="en-US" sz="3200" dirty="0">
                <a:solidFill>
                  <a:schemeClr val="tx2">
                    <a:lumMod val="50000"/>
                  </a:schemeClr>
                </a:solidFill>
              </a:rPr>
              <a:t>A</a:t>
            </a:r>
            <a:r>
              <a:rPr lang="en-US" sz="3200" dirty="0" smtClean="0">
                <a:solidFill>
                  <a:schemeClr val="tx2">
                    <a:lumMod val="50000"/>
                  </a:schemeClr>
                </a:solidFill>
              </a:rPr>
              <a:t> Topline Summary of the Report on Medicaid Expansion </a:t>
            </a:r>
            <a:endParaRPr lang="en-US" sz="3200" dirty="0">
              <a:solidFill>
                <a:schemeClr val="tx2">
                  <a:lumMod val="50000"/>
                </a:schemeClr>
              </a:solidFill>
            </a:endParaRPr>
          </a:p>
        </p:txBody>
      </p:sp>
      <p:sp>
        <p:nvSpPr>
          <p:cNvPr id="2" name="Content Placeholder 1"/>
          <p:cNvSpPr>
            <a:spLocks noGrp="1"/>
          </p:cNvSpPr>
          <p:nvPr>
            <p:ph idx="1"/>
          </p:nvPr>
        </p:nvSpPr>
        <p:spPr>
          <a:xfrm>
            <a:off x="457200" y="1646237"/>
            <a:ext cx="8229600" cy="4525963"/>
          </a:xfrm>
        </p:spPr>
        <p:txBody>
          <a:bodyPr>
            <a:noAutofit/>
          </a:bodyPr>
          <a:lstStyle/>
          <a:p>
            <a:r>
              <a:rPr lang="en-US" sz="3000" dirty="0" smtClean="0">
                <a:solidFill>
                  <a:schemeClr val="tx2">
                    <a:lumMod val="50000"/>
                  </a:schemeClr>
                </a:solidFill>
              </a:rPr>
              <a:t>In total, the Report indicates that       Medicaid expansion will provide insurance coverage to approximately 91,500 West Virginians, significantly reducing the number of uninsured West Virginians.</a:t>
            </a:r>
          </a:p>
          <a:p>
            <a:r>
              <a:rPr lang="en-US" sz="3000" dirty="0" smtClean="0">
                <a:solidFill>
                  <a:schemeClr val="tx2">
                    <a:lumMod val="50000"/>
                  </a:schemeClr>
                </a:solidFill>
              </a:rPr>
              <a:t>Combined with other ACA mandates, the number of uninsured West Virginians will drop from 246,000 to 76,000 by 2016 if the State decides to expand Medicaid.</a:t>
            </a:r>
          </a:p>
          <a:p>
            <a:endParaRPr lang="en-US" sz="2600" dirty="0" smtClean="0"/>
          </a:p>
          <a:p>
            <a:endParaRPr lang="en-US" sz="2600" dirty="0" smtClean="0"/>
          </a:p>
          <a:p>
            <a:endParaRPr lang="en-US" sz="2600" dirty="0" smtClean="0"/>
          </a:p>
          <a:p>
            <a:endParaRPr lang="en-US" sz="2600" dirty="0" smtClean="0"/>
          </a:p>
          <a:p>
            <a:endParaRPr lang="en-US" sz="2600" dirty="0" smtClean="0"/>
          </a:p>
          <a:p>
            <a:endParaRPr lang="en-US" sz="2600" dirty="0" smtClean="0"/>
          </a:p>
          <a:p>
            <a:endParaRPr lang="en-US" sz="2600" dirty="0" smtClean="0"/>
          </a:p>
          <a:p>
            <a:endParaRPr lang="en-US" sz="2600" dirty="0" smtClean="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11</a:t>
            </a:fld>
            <a:endParaRPr lang="en-US" dirty="0"/>
          </a:p>
        </p:txBody>
      </p:sp>
    </p:spTree>
    <p:extLst>
      <p:ext uri="{BB962C8B-B14F-4D97-AF65-F5344CB8AC3E}">
        <p14:creationId xmlns:p14="http://schemas.microsoft.com/office/powerpoint/2010/main" val="18753383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763000" cy="1143000"/>
          </a:xfrm>
        </p:spPr>
        <p:txBody>
          <a:bodyPr>
            <a:normAutofit/>
          </a:bodyPr>
          <a:lstStyle/>
          <a:p>
            <a:pPr algn="ctr"/>
            <a:r>
              <a:rPr lang="en-US" sz="3200" dirty="0">
                <a:solidFill>
                  <a:schemeClr val="tx2">
                    <a:lumMod val="50000"/>
                  </a:schemeClr>
                </a:solidFill>
              </a:rPr>
              <a:t>A</a:t>
            </a:r>
            <a:r>
              <a:rPr lang="en-US" sz="3200" dirty="0" smtClean="0">
                <a:solidFill>
                  <a:schemeClr val="tx2">
                    <a:lumMod val="50000"/>
                  </a:schemeClr>
                </a:solidFill>
              </a:rPr>
              <a:t> Topline Summary of the Report on Medicaid Expansion </a:t>
            </a:r>
            <a:endParaRPr lang="en-US" sz="3200" dirty="0">
              <a:solidFill>
                <a:schemeClr val="tx2">
                  <a:lumMod val="50000"/>
                </a:schemeClr>
              </a:solidFill>
            </a:endParaRPr>
          </a:p>
        </p:txBody>
      </p:sp>
      <p:sp>
        <p:nvSpPr>
          <p:cNvPr id="2" name="Content Placeholder 1"/>
          <p:cNvSpPr>
            <a:spLocks noGrp="1"/>
          </p:cNvSpPr>
          <p:nvPr>
            <p:ph idx="1"/>
          </p:nvPr>
        </p:nvSpPr>
        <p:spPr>
          <a:xfrm>
            <a:off x="457200" y="1646237"/>
            <a:ext cx="8229600" cy="4525963"/>
          </a:xfrm>
        </p:spPr>
        <p:txBody>
          <a:bodyPr>
            <a:noAutofit/>
          </a:bodyPr>
          <a:lstStyle/>
          <a:p>
            <a:r>
              <a:rPr lang="en-US" sz="3000" dirty="0" smtClean="0">
                <a:solidFill>
                  <a:schemeClr val="tx2">
                    <a:lumMod val="50000"/>
                  </a:schemeClr>
                </a:solidFill>
              </a:rPr>
              <a:t>The total Medicaid expansion costs for     West Virginia will be approximately $375.5 million from FY 2014 through FY 2023, an average of $37.55 million per year over the 10 year period.</a:t>
            </a:r>
          </a:p>
          <a:p>
            <a:r>
              <a:rPr lang="en-US" sz="3000" dirty="0" smtClean="0">
                <a:solidFill>
                  <a:schemeClr val="tx2">
                    <a:lumMod val="50000"/>
                  </a:schemeClr>
                </a:solidFill>
              </a:rPr>
              <a:t>Expansion results in approximately $5.2 billion in federal dollars coming into the state from FY 2014 through FY 2023, or an average of $520 million per year over the 10 year period.</a:t>
            </a:r>
          </a:p>
          <a:p>
            <a:endParaRPr lang="en-US" sz="2600" dirty="0" smtClean="0"/>
          </a:p>
          <a:p>
            <a:endParaRPr lang="en-US" sz="2600" dirty="0" smtClean="0"/>
          </a:p>
          <a:p>
            <a:endParaRPr lang="en-US" sz="2600" dirty="0" smtClean="0"/>
          </a:p>
          <a:p>
            <a:endParaRPr lang="en-US" sz="2600" dirty="0" smtClean="0"/>
          </a:p>
          <a:p>
            <a:endParaRPr lang="en-US" sz="2600" dirty="0" smtClean="0"/>
          </a:p>
          <a:p>
            <a:endParaRPr lang="en-US" sz="2600" dirty="0" smtClean="0"/>
          </a:p>
          <a:p>
            <a:endParaRPr lang="en-US" sz="2600" dirty="0" smtClean="0"/>
          </a:p>
          <a:p>
            <a:endParaRPr lang="en-US" sz="2600" dirty="0" smtClean="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12</a:t>
            </a:fld>
            <a:endParaRPr lang="en-US" dirty="0"/>
          </a:p>
        </p:txBody>
      </p:sp>
    </p:spTree>
    <p:extLst>
      <p:ext uri="{BB962C8B-B14F-4D97-AF65-F5344CB8AC3E}">
        <p14:creationId xmlns:p14="http://schemas.microsoft.com/office/powerpoint/2010/main" val="35974247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458200" cy="1600200"/>
          </a:xfrm>
        </p:spPr>
        <p:txBody>
          <a:bodyPr/>
          <a:lstStyle/>
          <a:p>
            <a:pPr algn="ctr"/>
            <a:r>
              <a:rPr lang="en-US" sz="3000" dirty="0" smtClean="0">
                <a:solidFill>
                  <a:schemeClr val="tx2">
                    <a:lumMod val="50000"/>
                  </a:schemeClr>
                </a:solidFill>
              </a:rPr>
              <a:t>Projected Enrollment Following Expansion (Excluding Elderly/Dual Population)</a:t>
            </a:r>
            <a:endParaRPr lang="en-US" sz="3000" dirty="0">
              <a:solidFill>
                <a:schemeClr val="tx2">
                  <a:lumMod val="50000"/>
                </a:schemeClr>
              </a:solidFill>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286000"/>
            <a:ext cx="8458200" cy="42331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663542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lumMod val="50000"/>
                  </a:schemeClr>
                </a:solidFill>
              </a:rPr>
              <a:t>West Virginia Insurance Coverage Changes</a:t>
            </a:r>
            <a:endParaRPr lang="en-US" dirty="0">
              <a:solidFill>
                <a:schemeClr val="tx2">
                  <a:lumMod val="50000"/>
                </a:schemeClr>
              </a:solidFill>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4080717821"/>
              </p:ext>
            </p:extLst>
          </p:nvPr>
        </p:nvGraphicFramePr>
        <p:xfrm>
          <a:off x="228600" y="2962275"/>
          <a:ext cx="8763000" cy="2371725"/>
        </p:xfrm>
        <a:graphic>
          <a:graphicData uri="http://schemas.openxmlformats.org/presentationml/2006/ole">
            <mc:AlternateContent xmlns:mc="http://schemas.openxmlformats.org/markup-compatibility/2006">
              <mc:Choice xmlns:v="urn:schemas-microsoft-com:vml" Requires="v">
                <p:oleObj spid="_x0000_s1052" name="Worksheet" r:id="rId4" imgW="9134529" imgH="2371636" progId="Excel.Sheet.12">
                  <p:embed/>
                </p:oleObj>
              </mc:Choice>
              <mc:Fallback>
                <p:oleObj name="Worksheet" r:id="rId4" imgW="9134529" imgH="2371636" progId="Excel.Sheet.12">
                  <p:embed/>
                  <p:pic>
                    <p:nvPicPr>
                      <p:cNvPr id="0" name=""/>
                      <p:cNvPicPr/>
                      <p:nvPr/>
                    </p:nvPicPr>
                    <p:blipFill>
                      <a:blip r:embed="rId5"/>
                      <a:stretch>
                        <a:fillRect/>
                      </a:stretch>
                    </p:blipFill>
                    <p:spPr>
                      <a:xfrm>
                        <a:off x="228600" y="2962275"/>
                        <a:ext cx="8763000" cy="2371725"/>
                      </a:xfrm>
                      <a:prstGeom prst="rect">
                        <a:avLst/>
                      </a:prstGeom>
                    </p:spPr>
                  </p:pic>
                </p:oleObj>
              </mc:Fallback>
            </mc:AlternateContent>
          </a:graphicData>
        </a:graphic>
      </p:graphicFrame>
    </p:spTree>
    <p:extLst>
      <p:ext uri="{BB962C8B-B14F-4D97-AF65-F5344CB8AC3E}">
        <p14:creationId xmlns:p14="http://schemas.microsoft.com/office/powerpoint/2010/main" val="4951567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457200" y="228600"/>
            <a:ext cx="8305800" cy="1143000"/>
          </a:xfrm>
        </p:spPr>
        <p:txBody>
          <a:bodyPr>
            <a:normAutofit fontScale="90000"/>
          </a:bodyPr>
          <a:lstStyle/>
          <a:p>
            <a:pPr algn="ctr"/>
            <a:r>
              <a:rPr lang="en-US" sz="3100" dirty="0">
                <a:solidFill>
                  <a:schemeClr val="tx2">
                    <a:lumMod val="50000"/>
                  </a:schemeClr>
                </a:solidFill>
              </a:rPr>
              <a:t>Report Estimated Medicaid and CHIP Populations with </a:t>
            </a:r>
            <a:r>
              <a:rPr lang="en-US" sz="3100" dirty="0" smtClean="0">
                <a:solidFill>
                  <a:schemeClr val="tx2">
                    <a:lumMod val="50000"/>
                  </a:schemeClr>
                </a:solidFill>
              </a:rPr>
              <a:t>Expansion</a:t>
            </a:r>
            <a:r>
              <a:rPr lang="en-US" dirty="0" smtClean="0">
                <a:solidFill>
                  <a:schemeClr val="tx2">
                    <a:lumMod val="50000"/>
                  </a:schemeClr>
                </a:solidFill>
              </a:rPr>
              <a:t> </a:t>
            </a:r>
          </a:p>
        </p:txBody>
      </p:sp>
      <p:graphicFrame>
        <p:nvGraphicFramePr>
          <p:cNvPr id="2" name="Object 1"/>
          <p:cNvGraphicFramePr>
            <a:graphicFrameLocks noChangeAspect="1"/>
          </p:cNvGraphicFramePr>
          <p:nvPr>
            <p:extLst>
              <p:ext uri="{D42A27DB-BD31-4B8C-83A1-F6EECF244321}">
                <p14:modId xmlns:p14="http://schemas.microsoft.com/office/powerpoint/2010/main" val="966919270"/>
              </p:ext>
            </p:extLst>
          </p:nvPr>
        </p:nvGraphicFramePr>
        <p:xfrm>
          <a:off x="304800" y="1828800"/>
          <a:ext cx="8610600" cy="4914564"/>
        </p:xfrm>
        <a:graphic>
          <a:graphicData uri="http://schemas.openxmlformats.org/presentationml/2006/ole">
            <mc:AlternateContent xmlns:mc="http://schemas.openxmlformats.org/markup-compatibility/2006">
              <mc:Choice xmlns:v="urn:schemas-microsoft-com:vml" Requires="v">
                <p:oleObj spid="_x0000_s2076" name="Worksheet" r:id="rId5" imgW="6476874" imgH="4219715" progId="Excel.Sheet.12">
                  <p:embed/>
                </p:oleObj>
              </mc:Choice>
              <mc:Fallback>
                <p:oleObj name="Worksheet" r:id="rId5" imgW="6476874" imgH="4219715" progId="Excel.Sheet.12">
                  <p:embed/>
                  <p:pic>
                    <p:nvPicPr>
                      <p:cNvPr id="0" name=""/>
                      <p:cNvPicPr/>
                      <p:nvPr/>
                    </p:nvPicPr>
                    <p:blipFill>
                      <a:blip r:embed="rId6"/>
                      <a:stretch>
                        <a:fillRect/>
                      </a:stretch>
                    </p:blipFill>
                    <p:spPr>
                      <a:xfrm>
                        <a:off x="304800" y="1828800"/>
                        <a:ext cx="8610600" cy="4914564"/>
                      </a:xfrm>
                      <a:prstGeom prst="rect">
                        <a:avLst/>
                      </a:prstGeom>
                    </p:spPr>
                  </p:pic>
                </p:oleObj>
              </mc:Fallback>
            </mc:AlternateContent>
          </a:graphicData>
        </a:graphic>
      </p:graphicFrame>
    </p:spTree>
    <p:extLst>
      <p:ext uri="{BB962C8B-B14F-4D97-AF65-F5344CB8AC3E}">
        <p14:creationId xmlns:p14="http://schemas.microsoft.com/office/powerpoint/2010/main" val="39656463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304800" y="381000"/>
            <a:ext cx="8458200" cy="900947"/>
          </a:xfrm>
        </p:spPr>
        <p:txBody>
          <a:bodyPr>
            <a:normAutofit fontScale="90000"/>
          </a:bodyPr>
          <a:lstStyle/>
          <a:p>
            <a:pPr algn="ctr"/>
            <a:r>
              <a:rPr lang="en-US" sz="4000" dirty="0" smtClean="0">
                <a:solidFill>
                  <a:schemeClr val="tx2">
                    <a:lumMod val="50000"/>
                  </a:schemeClr>
                </a:solidFill>
              </a:rPr>
              <a:t>Report Estimated Costs of Medicaid Expansion</a:t>
            </a:r>
          </a:p>
        </p:txBody>
      </p:sp>
      <p:sp>
        <p:nvSpPr>
          <p:cNvPr id="18" name="Freeform 17"/>
          <p:cNvSpPr>
            <a:spLocks/>
          </p:cNvSpPr>
          <p:nvPr/>
        </p:nvSpPr>
        <p:spPr bwMode="auto">
          <a:xfrm>
            <a:off x="1335088" y="8558213"/>
            <a:ext cx="9372600" cy="0"/>
          </a:xfrm>
          <a:custGeom>
            <a:avLst/>
            <a:gdLst>
              <a:gd name="T0" fmla="*/ 14760 w 14760"/>
              <a:gd name="T1" fmla="*/ 0 w 14760"/>
            </a:gdLst>
            <a:ahLst/>
            <a:cxnLst>
              <a:cxn ang="0">
                <a:pos x="T0" y="0"/>
              </a:cxn>
              <a:cxn ang="0">
                <a:pos x="T1" y="0"/>
              </a:cxn>
            </a:cxnLst>
            <a:rect l="0" t="0" r="r" b="b"/>
            <a:pathLst>
              <a:path w="14760">
                <a:moveTo>
                  <a:pt x="14760" y="0"/>
                </a:moveTo>
                <a:lnTo>
                  <a:pt x="0" y="0"/>
                </a:lnTo>
              </a:path>
            </a:pathLst>
          </a:custGeom>
          <a:noFill/>
          <a:ln w="96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a:p>
        </p:txBody>
      </p:sp>
      <p:graphicFrame>
        <p:nvGraphicFramePr>
          <p:cNvPr id="3" name="Object 2"/>
          <p:cNvGraphicFramePr>
            <a:graphicFrameLocks noChangeAspect="1"/>
          </p:cNvGraphicFramePr>
          <p:nvPr>
            <p:extLst>
              <p:ext uri="{D42A27DB-BD31-4B8C-83A1-F6EECF244321}">
                <p14:modId xmlns:p14="http://schemas.microsoft.com/office/powerpoint/2010/main" val="2704525544"/>
              </p:ext>
            </p:extLst>
          </p:nvPr>
        </p:nvGraphicFramePr>
        <p:xfrm>
          <a:off x="228600" y="2133600"/>
          <a:ext cx="8686799" cy="4343400"/>
        </p:xfrm>
        <a:graphic>
          <a:graphicData uri="http://schemas.openxmlformats.org/presentationml/2006/ole">
            <mc:AlternateContent xmlns:mc="http://schemas.openxmlformats.org/markup-compatibility/2006">
              <mc:Choice xmlns:v="urn:schemas-microsoft-com:vml" Requires="v">
                <p:oleObj spid="_x0000_s3099" name="Worksheet" r:id="rId4" imgW="9315601" imgH="4600491" progId="Excel.Sheet.12">
                  <p:embed/>
                </p:oleObj>
              </mc:Choice>
              <mc:Fallback>
                <p:oleObj name="Worksheet" r:id="rId4" imgW="9315601" imgH="4600491" progId="Excel.Sheet.12">
                  <p:embed/>
                  <p:pic>
                    <p:nvPicPr>
                      <p:cNvPr id="0" name=""/>
                      <p:cNvPicPr/>
                      <p:nvPr/>
                    </p:nvPicPr>
                    <p:blipFill>
                      <a:blip r:embed="rId5"/>
                      <a:stretch>
                        <a:fillRect/>
                      </a:stretch>
                    </p:blipFill>
                    <p:spPr>
                      <a:xfrm>
                        <a:off x="228600" y="2133600"/>
                        <a:ext cx="8686799" cy="4343400"/>
                      </a:xfrm>
                      <a:prstGeom prst="rect">
                        <a:avLst/>
                      </a:prstGeom>
                    </p:spPr>
                  </p:pic>
                </p:oleObj>
              </mc:Fallback>
            </mc:AlternateContent>
          </a:graphicData>
        </a:graphic>
      </p:graphicFrame>
    </p:spTree>
    <p:extLst>
      <p:ext uri="{BB962C8B-B14F-4D97-AF65-F5344CB8AC3E}">
        <p14:creationId xmlns:p14="http://schemas.microsoft.com/office/powerpoint/2010/main" val="21917146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763000" cy="1143000"/>
          </a:xfrm>
        </p:spPr>
        <p:txBody>
          <a:bodyPr>
            <a:normAutofit/>
          </a:bodyPr>
          <a:lstStyle/>
          <a:p>
            <a:pPr algn="ctr"/>
            <a:r>
              <a:rPr lang="en-US" sz="3400" dirty="0" smtClean="0">
                <a:solidFill>
                  <a:schemeClr val="tx2">
                    <a:lumMod val="50000"/>
                  </a:schemeClr>
                </a:solidFill>
              </a:rPr>
              <a:t>The Costs of Not Expanding Are Great</a:t>
            </a:r>
            <a:endParaRPr lang="en-US" sz="3400" dirty="0">
              <a:solidFill>
                <a:schemeClr val="tx2">
                  <a:lumMod val="50000"/>
                </a:schemeClr>
              </a:solidFill>
            </a:endParaRPr>
          </a:p>
        </p:txBody>
      </p:sp>
      <p:sp>
        <p:nvSpPr>
          <p:cNvPr id="2" name="Content Placeholder 1"/>
          <p:cNvSpPr>
            <a:spLocks noGrp="1"/>
          </p:cNvSpPr>
          <p:nvPr>
            <p:ph idx="1"/>
          </p:nvPr>
        </p:nvSpPr>
        <p:spPr>
          <a:xfrm>
            <a:off x="457200" y="1752600"/>
            <a:ext cx="8229600" cy="4800600"/>
          </a:xfrm>
        </p:spPr>
        <p:txBody>
          <a:bodyPr>
            <a:normAutofit/>
          </a:bodyPr>
          <a:lstStyle/>
          <a:p>
            <a:pPr marL="109728" indent="0" algn="just">
              <a:buNone/>
            </a:pPr>
            <a:r>
              <a:rPr lang="en-US" sz="2800" b="1" i="1" u="sng" dirty="0" smtClean="0">
                <a:solidFill>
                  <a:schemeClr val="tx2">
                    <a:lumMod val="50000"/>
                  </a:schemeClr>
                </a:solidFill>
              </a:rPr>
              <a:t>If West Virginia Does Not Expand, then:</a:t>
            </a:r>
          </a:p>
          <a:p>
            <a:r>
              <a:rPr lang="en-US" sz="2800" dirty="0" smtClean="0">
                <a:solidFill>
                  <a:schemeClr val="tx2">
                    <a:lumMod val="50000"/>
                  </a:schemeClr>
                </a:solidFill>
              </a:rPr>
              <a:t>Individuals between 17% of FPL and 100% of FPL will be stranded – there will be no coverage under Medicaid and no eligibility for premium </a:t>
            </a:r>
            <a:r>
              <a:rPr lang="en-US" sz="2800" dirty="0">
                <a:solidFill>
                  <a:schemeClr val="tx2">
                    <a:lumMod val="50000"/>
                  </a:schemeClr>
                </a:solidFill>
              </a:rPr>
              <a:t>subsidies in federal </a:t>
            </a:r>
            <a:r>
              <a:rPr lang="en-US" sz="2800" dirty="0" smtClean="0">
                <a:solidFill>
                  <a:schemeClr val="tx2">
                    <a:lumMod val="50000"/>
                  </a:schemeClr>
                </a:solidFill>
              </a:rPr>
              <a:t>exchange.</a:t>
            </a:r>
            <a:endParaRPr lang="en-US" sz="2800" dirty="0">
              <a:solidFill>
                <a:schemeClr val="tx2">
                  <a:lumMod val="50000"/>
                </a:schemeClr>
              </a:solidFill>
            </a:endParaRPr>
          </a:p>
          <a:p>
            <a:r>
              <a:rPr lang="en-US" sz="2800" dirty="0" smtClean="0">
                <a:solidFill>
                  <a:schemeClr val="tx2">
                    <a:lumMod val="50000"/>
                  </a:schemeClr>
                </a:solidFill>
              </a:rPr>
              <a:t>Our federal taxes will go to other States who accept Medicaid expansion.  In other words, our taxpayers will not see any tax relief and will be subsidizing Medicaid in other States.</a:t>
            </a:r>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17</a:t>
            </a:fld>
            <a:endParaRPr lang="en-US" dirty="0"/>
          </a:p>
        </p:txBody>
      </p:sp>
    </p:spTree>
    <p:extLst>
      <p:ext uri="{BB962C8B-B14F-4D97-AF65-F5344CB8AC3E}">
        <p14:creationId xmlns:p14="http://schemas.microsoft.com/office/powerpoint/2010/main" val="9676144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763000" cy="1143000"/>
          </a:xfrm>
        </p:spPr>
        <p:txBody>
          <a:bodyPr>
            <a:normAutofit/>
          </a:bodyPr>
          <a:lstStyle/>
          <a:p>
            <a:pPr algn="ctr"/>
            <a:r>
              <a:rPr lang="en-US" sz="3400" dirty="0" smtClean="0">
                <a:solidFill>
                  <a:schemeClr val="tx2">
                    <a:lumMod val="50000"/>
                  </a:schemeClr>
                </a:solidFill>
              </a:rPr>
              <a:t>The Costs of Not Expanding Are Great</a:t>
            </a:r>
            <a:br>
              <a:rPr lang="en-US" sz="3400" dirty="0" smtClean="0">
                <a:solidFill>
                  <a:schemeClr val="tx2">
                    <a:lumMod val="50000"/>
                  </a:schemeClr>
                </a:solidFill>
              </a:rPr>
            </a:br>
            <a:r>
              <a:rPr lang="en-US" sz="3400" dirty="0" smtClean="0">
                <a:solidFill>
                  <a:schemeClr val="tx2">
                    <a:lumMod val="50000"/>
                  </a:schemeClr>
                </a:solidFill>
              </a:rPr>
              <a:t>(Continued)</a:t>
            </a:r>
            <a:endParaRPr lang="en-US" sz="3400" dirty="0">
              <a:solidFill>
                <a:schemeClr val="tx2">
                  <a:lumMod val="50000"/>
                </a:schemeClr>
              </a:solidFill>
            </a:endParaRPr>
          </a:p>
        </p:txBody>
      </p:sp>
      <p:sp>
        <p:nvSpPr>
          <p:cNvPr id="2" name="Content Placeholder 1"/>
          <p:cNvSpPr>
            <a:spLocks noGrp="1"/>
          </p:cNvSpPr>
          <p:nvPr>
            <p:ph idx="1"/>
          </p:nvPr>
        </p:nvSpPr>
        <p:spPr>
          <a:xfrm>
            <a:off x="457200" y="1752600"/>
            <a:ext cx="8229600" cy="4800600"/>
          </a:xfrm>
        </p:spPr>
        <p:txBody>
          <a:bodyPr>
            <a:normAutofit/>
          </a:bodyPr>
          <a:lstStyle/>
          <a:p>
            <a:pPr marL="109728" indent="0" algn="just">
              <a:buNone/>
            </a:pPr>
            <a:r>
              <a:rPr lang="en-US" sz="2800" b="1" i="1" u="sng" dirty="0" smtClean="0">
                <a:solidFill>
                  <a:schemeClr val="tx2">
                    <a:lumMod val="50000"/>
                  </a:schemeClr>
                </a:solidFill>
              </a:rPr>
              <a:t>If West Virginia Does Not Expand, then:</a:t>
            </a:r>
          </a:p>
          <a:p>
            <a:r>
              <a:rPr lang="en-US" sz="2800" dirty="0" smtClean="0">
                <a:solidFill>
                  <a:schemeClr val="tx2">
                    <a:lumMod val="50000"/>
                  </a:schemeClr>
                </a:solidFill>
              </a:rPr>
              <a:t>The </a:t>
            </a:r>
            <a:r>
              <a:rPr lang="en-US" sz="2800" dirty="0">
                <a:solidFill>
                  <a:schemeClr val="tx2">
                    <a:lumMod val="50000"/>
                  </a:schemeClr>
                </a:solidFill>
              </a:rPr>
              <a:t>State and our employers will face greater costs related to treating uninsured in hospitals, public clinics, and other care </a:t>
            </a:r>
            <a:r>
              <a:rPr lang="en-US" sz="2800" dirty="0" smtClean="0">
                <a:solidFill>
                  <a:schemeClr val="tx2">
                    <a:lumMod val="50000"/>
                  </a:schemeClr>
                </a:solidFill>
              </a:rPr>
              <a:t>facilities – this problem occurs because the Federal Government is reducing other forms of grants and program for health care due to the program being implemented under the ACA. </a:t>
            </a:r>
            <a:endParaRPr lang="en-US" sz="2800" dirty="0">
              <a:solidFill>
                <a:schemeClr val="tx2">
                  <a:lumMod val="50000"/>
                </a:schemeClr>
              </a:solidFill>
            </a:endParaRPr>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18</a:t>
            </a:fld>
            <a:endParaRPr lang="en-US" dirty="0"/>
          </a:p>
        </p:txBody>
      </p:sp>
    </p:spTree>
    <p:extLst>
      <p:ext uri="{BB962C8B-B14F-4D97-AF65-F5344CB8AC3E}">
        <p14:creationId xmlns:p14="http://schemas.microsoft.com/office/powerpoint/2010/main" val="4661522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839200" cy="1143000"/>
          </a:xfrm>
        </p:spPr>
        <p:txBody>
          <a:bodyPr>
            <a:normAutofit/>
          </a:bodyPr>
          <a:lstStyle/>
          <a:p>
            <a:pPr algn="ctr"/>
            <a:r>
              <a:rPr lang="en-US" sz="3400" dirty="0" smtClean="0">
                <a:solidFill>
                  <a:schemeClr val="tx2">
                    <a:lumMod val="50000"/>
                  </a:schemeClr>
                </a:solidFill>
              </a:rPr>
              <a:t>The Costs of Not Expanding Are Great</a:t>
            </a:r>
            <a:br>
              <a:rPr lang="en-US" sz="3400" dirty="0" smtClean="0">
                <a:solidFill>
                  <a:schemeClr val="tx2">
                    <a:lumMod val="50000"/>
                  </a:schemeClr>
                </a:solidFill>
              </a:rPr>
            </a:br>
            <a:r>
              <a:rPr lang="en-US" sz="3400" dirty="0" smtClean="0">
                <a:solidFill>
                  <a:schemeClr val="tx2">
                    <a:lumMod val="50000"/>
                  </a:schemeClr>
                </a:solidFill>
              </a:rPr>
              <a:t>(Continued) </a:t>
            </a:r>
            <a:endParaRPr lang="en-US" sz="3400" dirty="0">
              <a:solidFill>
                <a:schemeClr val="tx2">
                  <a:lumMod val="50000"/>
                </a:schemeClr>
              </a:solidFill>
            </a:endParaRPr>
          </a:p>
        </p:txBody>
      </p:sp>
      <p:sp>
        <p:nvSpPr>
          <p:cNvPr id="2" name="Content Placeholder 1"/>
          <p:cNvSpPr>
            <a:spLocks noGrp="1"/>
          </p:cNvSpPr>
          <p:nvPr>
            <p:ph idx="1"/>
          </p:nvPr>
        </p:nvSpPr>
        <p:spPr>
          <a:xfrm>
            <a:off x="457200" y="1752600"/>
            <a:ext cx="8229600" cy="4800600"/>
          </a:xfrm>
        </p:spPr>
        <p:txBody>
          <a:bodyPr>
            <a:normAutofit/>
          </a:bodyPr>
          <a:lstStyle/>
          <a:p>
            <a:pPr marL="109728" indent="0" algn="just">
              <a:buNone/>
            </a:pPr>
            <a:r>
              <a:rPr lang="en-US" sz="2800" b="1" i="1" u="sng" dirty="0" smtClean="0">
                <a:solidFill>
                  <a:schemeClr val="tx2">
                    <a:lumMod val="50000"/>
                  </a:schemeClr>
                </a:solidFill>
              </a:rPr>
              <a:t>If West Virginia Does Not Expand, then:</a:t>
            </a:r>
          </a:p>
          <a:p>
            <a:r>
              <a:rPr lang="en-US" sz="2800" dirty="0" smtClean="0">
                <a:solidFill>
                  <a:schemeClr val="tx2">
                    <a:lumMod val="50000"/>
                  </a:schemeClr>
                </a:solidFill>
              </a:rPr>
              <a:t>More employers will be assessed penalties under the ACA, ranging from $6 million to $18 million per year.</a:t>
            </a:r>
          </a:p>
          <a:p>
            <a:r>
              <a:rPr lang="en-US" sz="2800" dirty="0">
                <a:solidFill>
                  <a:schemeClr val="tx2">
                    <a:lumMod val="50000"/>
                  </a:schemeClr>
                </a:solidFill>
              </a:rPr>
              <a:t>S</a:t>
            </a:r>
            <a:r>
              <a:rPr lang="en-US" sz="2800" dirty="0" smtClean="0">
                <a:solidFill>
                  <a:schemeClr val="tx2">
                    <a:lumMod val="50000"/>
                  </a:schemeClr>
                </a:solidFill>
              </a:rPr>
              <a:t>tudies show that premiums </a:t>
            </a:r>
            <a:r>
              <a:rPr lang="en-US" sz="2800" dirty="0">
                <a:solidFill>
                  <a:schemeClr val="tx2">
                    <a:lumMod val="50000"/>
                  </a:schemeClr>
                </a:solidFill>
              </a:rPr>
              <a:t>paid by </a:t>
            </a:r>
            <a:r>
              <a:rPr lang="en-US" sz="2800" dirty="0" smtClean="0">
                <a:solidFill>
                  <a:schemeClr val="tx2">
                    <a:lumMod val="50000"/>
                  </a:schemeClr>
                </a:solidFill>
              </a:rPr>
              <a:t>West Virginia </a:t>
            </a:r>
            <a:r>
              <a:rPr lang="en-US" sz="2800" dirty="0">
                <a:solidFill>
                  <a:schemeClr val="tx2">
                    <a:lumMod val="50000"/>
                  </a:schemeClr>
                </a:solidFill>
              </a:rPr>
              <a:t>residents in private market </a:t>
            </a:r>
            <a:r>
              <a:rPr lang="en-US" sz="2800" dirty="0" smtClean="0">
                <a:solidFill>
                  <a:schemeClr val="tx2">
                    <a:lumMod val="50000"/>
                  </a:schemeClr>
                </a:solidFill>
              </a:rPr>
              <a:t>will be 5% higher if Medicaid is not expanded.</a:t>
            </a:r>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19</a:t>
            </a:fld>
            <a:endParaRPr lang="en-US" dirty="0"/>
          </a:p>
        </p:txBody>
      </p:sp>
    </p:spTree>
    <p:extLst>
      <p:ext uri="{BB962C8B-B14F-4D97-AF65-F5344CB8AC3E}">
        <p14:creationId xmlns:p14="http://schemas.microsoft.com/office/powerpoint/2010/main" val="3266354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763000" cy="1143000"/>
          </a:xfrm>
        </p:spPr>
        <p:txBody>
          <a:bodyPr>
            <a:normAutofit/>
          </a:bodyPr>
          <a:lstStyle/>
          <a:p>
            <a:pPr algn="ctr"/>
            <a:r>
              <a:rPr lang="en-US" sz="3200" dirty="0" smtClean="0">
                <a:solidFill>
                  <a:schemeClr val="tx2">
                    <a:lumMod val="50000"/>
                  </a:schemeClr>
                </a:solidFill>
              </a:rPr>
              <a:t>Table of Contents</a:t>
            </a:r>
            <a:endParaRPr lang="en-US" sz="3200" dirty="0">
              <a:solidFill>
                <a:schemeClr val="tx2">
                  <a:lumMod val="50000"/>
                </a:schemeClr>
              </a:solidFill>
            </a:endParaRPr>
          </a:p>
        </p:txBody>
      </p:sp>
      <p:sp>
        <p:nvSpPr>
          <p:cNvPr id="2" name="Content Placeholder 1"/>
          <p:cNvSpPr>
            <a:spLocks noGrp="1"/>
          </p:cNvSpPr>
          <p:nvPr>
            <p:ph idx="1"/>
          </p:nvPr>
        </p:nvSpPr>
        <p:spPr/>
        <p:txBody>
          <a:bodyPr>
            <a:noAutofit/>
          </a:bodyPr>
          <a:lstStyle/>
          <a:p>
            <a:pPr marL="681228" indent="-571500">
              <a:buFont typeface="+mj-lt"/>
              <a:buAutoNum type="romanUcPeriod"/>
            </a:pPr>
            <a:r>
              <a:rPr lang="en-US" sz="2700" dirty="0" smtClean="0">
                <a:solidFill>
                  <a:schemeClr val="tx2">
                    <a:lumMod val="50000"/>
                  </a:schemeClr>
                </a:solidFill>
              </a:rPr>
              <a:t>The Affordable Care Act, the United States Supreme Court, and Options for West Virginia </a:t>
            </a:r>
          </a:p>
          <a:p>
            <a:pPr marL="681228" indent="-571500" algn="just">
              <a:buFont typeface="+mj-lt"/>
              <a:buAutoNum type="romanUcPeriod"/>
            </a:pPr>
            <a:r>
              <a:rPr lang="en-US" sz="2700" dirty="0" smtClean="0">
                <a:solidFill>
                  <a:schemeClr val="tx2">
                    <a:lumMod val="50000"/>
                  </a:schemeClr>
                </a:solidFill>
              </a:rPr>
              <a:t>The Impact of Expansion: The People &amp; the Cost</a:t>
            </a:r>
          </a:p>
          <a:p>
            <a:pPr marL="681228" indent="-571500" algn="just">
              <a:buFont typeface="+mj-lt"/>
              <a:buAutoNum type="romanUcPeriod"/>
            </a:pPr>
            <a:r>
              <a:rPr lang="en-US" sz="2700" dirty="0" smtClean="0">
                <a:solidFill>
                  <a:schemeClr val="tx2">
                    <a:lumMod val="50000"/>
                  </a:schemeClr>
                </a:solidFill>
              </a:rPr>
              <a:t>Why Expansion is the Best Choice for West Virginia Under the Current Landscape</a:t>
            </a:r>
          </a:p>
          <a:p>
            <a:pPr marL="681228" indent="-571500" algn="just">
              <a:buFont typeface="+mj-lt"/>
              <a:buAutoNum type="romanUcPeriod"/>
            </a:pPr>
            <a:r>
              <a:rPr lang="en-US" sz="2700" dirty="0" smtClean="0">
                <a:solidFill>
                  <a:schemeClr val="tx2">
                    <a:lumMod val="50000"/>
                  </a:schemeClr>
                </a:solidFill>
              </a:rPr>
              <a:t>Addressing Key Concerns Relating to Expansion</a:t>
            </a:r>
          </a:p>
          <a:p>
            <a:pPr marL="681228" indent="-571500" algn="just">
              <a:buFont typeface="+mj-lt"/>
              <a:buAutoNum type="romanUcPeriod"/>
            </a:pPr>
            <a:r>
              <a:rPr lang="en-US" sz="2700" dirty="0" smtClean="0">
                <a:solidFill>
                  <a:schemeClr val="tx2">
                    <a:lumMod val="50000"/>
                  </a:schemeClr>
                </a:solidFill>
              </a:rPr>
              <a:t>Critical Consumer Questions</a:t>
            </a:r>
          </a:p>
          <a:p>
            <a:pPr marL="681228" indent="-571500" algn="just">
              <a:buFont typeface="+mj-lt"/>
              <a:buAutoNum type="romanUcPeriod"/>
            </a:pPr>
            <a:r>
              <a:rPr lang="en-US" sz="2700" dirty="0" smtClean="0">
                <a:solidFill>
                  <a:schemeClr val="tx2">
                    <a:lumMod val="50000"/>
                  </a:schemeClr>
                </a:solidFill>
              </a:rPr>
              <a:t>Next Steps:  Implementation Timeline</a:t>
            </a:r>
            <a:endParaRPr lang="en-US" sz="2700" dirty="0">
              <a:solidFill>
                <a:schemeClr val="tx2">
                  <a:lumMod val="50000"/>
                </a:schemeClr>
              </a:solidFill>
            </a:endParaRPr>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2</a:t>
            </a:fld>
            <a:endParaRPr lang="en-US" dirty="0"/>
          </a:p>
        </p:txBody>
      </p:sp>
    </p:spTree>
    <p:extLst>
      <p:ext uri="{BB962C8B-B14F-4D97-AF65-F5344CB8AC3E}">
        <p14:creationId xmlns:p14="http://schemas.microsoft.com/office/powerpoint/2010/main" val="23675586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839200" cy="1143000"/>
          </a:xfrm>
        </p:spPr>
        <p:txBody>
          <a:bodyPr>
            <a:normAutofit/>
          </a:bodyPr>
          <a:lstStyle/>
          <a:p>
            <a:pPr algn="ctr"/>
            <a:r>
              <a:rPr lang="en-US" sz="3400" dirty="0" smtClean="0">
                <a:solidFill>
                  <a:schemeClr val="tx2">
                    <a:lumMod val="50000"/>
                  </a:schemeClr>
                </a:solidFill>
              </a:rPr>
              <a:t>The Costs of Not Expanding Are Great</a:t>
            </a:r>
            <a:br>
              <a:rPr lang="en-US" sz="3400" dirty="0" smtClean="0">
                <a:solidFill>
                  <a:schemeClr val="tx2">
                    <a:lumMod val="50000"/>
                  </a:schemeClr>
                </a:solidFill>
              </a:rPr>
            </a:br>
            <a:r>
              <a:rPr lang="en-US" sz="3400" dirty="0" smtClean="0">
                <a:solidFill>
                  <a:schemeClr val="tx2">
                    <a:lumMod val="50000"/>
                  </a:schemeClr>
                </a:solidFill>
              </a:rPr>
              <a:t>(Continued) </a:t>
            </a:r>
            <a:endParaRPr lang="en-US" sz="3400" dirty="0">
              <a:solidFill>
                <a:schemeClr val="tx2">
                  <a:lumMod val="50000"/>
                </a:schemeClr>
              </a:solidFill>
            </a:endParaRPr>
          </a:p>
        </p:txBody>
      </p:sp>
      <p:sp>
        <p:nvSpPr>
          <p:cNvPr id="2" name="Content Placeholder 1"/>
          <p:cNvSpPr>
            <a:spLocks noGrp="1"/>
          </p:cNvSpPr>
          <p:nvPr>
            <p:ph idx="1"/>
          </p:nvPr>
        </p:nvSpPr>
        <p:spPr>
          <a:xfrm>
            <a:off x="457200" y="1752600"/>
            <a:ext cx="8229600" cy="4800600"/>
          </a:xfrm>
        </p:spPr>
        <p:txBody>
          <a:bodyPr>
            <a:normAutofit/>
          </a:bodyPr>
          <a:lstStyle/>
          <a:p>
            <a:pPr marL="109728" indent="0" algn="just">
              <a:buNone/>
            </a:pPr>
            <a:r>
              <a:rPr lang="en-US" sz="2800" b="1" i="1" u="sng" dirty="0" smtClean="0">
                <a:solidFill>
                  <a:schemeClr val="tx2">
                    <a:lumMod val="50000"/>
                  </a:schemeClr>
                </a:solidFill>
              </a:rPr>
              <a:t>If West Virginia Does Not Expand, then:</a:t>
            </a:r>
          </a:p>
          <a:p>
            <a:r>
              <a:rPr lang="en-US" sz="2800" dirty="0" smtClean="0">
                <a:solidFill>
                  <a:schemeClr val="tx2">
                    <a:lumMod val="50000"/>
                  </a:schemeClr>
                </a:solidFill>
              </a:rPr>
              <a:t>Our Hospitals, who will lose DSH payments under Medicaid and Medicare under the ACA, will see less revenues and face stark choices in providing key care for our communities without the revenues associated with Medicaid expansion. </a:t>
            </a:r>
            <a:endParaRPr lang="en-US" sz="2800" dirty="0">
              <a:solidFill>
                <a:schemeClr val="tx2">
                  <a:lumMod val="50000"/>
                </a:schemeClr>
              </a:solidFill>
            </a:endParaRPr>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20</a:t>
            </a:fld>
            <a:endParaRPr lang="en-US" dirty="0"/>
          </a:p>
        </p:txBody>
      </p:sp>
    </p:spTree>
    <p:extLst>
      <p:ext uri="{BB962C8B-B14F-4D97-AF65-F5344CB8AC3E}">
        <p14:creationId xmlns:p14="http://schemas.microsoft.com/office/powerpoint/2010/main" val="9892481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839200" cy="1143000"/>
          </a:xfrm>
        </p:spPr>
        <p:txBody>
          <a:bodyPr>
            <a:normAutofit/>
          </a:bodyPr>
          <a:lstStyle/>
          <a:p>
            <a:pPr algn="ctr"/>
            <a:r>
              <a:rPr lang="en-US" sz="3600" dirty="0" smtClean="0">
                <a:solidFill>
                  <a:schemeClr val="tx2">
                    <a:lumMod val="50000"/>
                  </a:schemeClr>
                </a:solidFill>
              </a:rPr>
              <a:t>The Benefits of Expansion</a:t>
            </a:r>
            <a:endParaRPr lang="en-US" sz="3600" dirty="0">
              <a:solidFill>
                <a:schemeClr val="tx2">
                  <a:lumMod val="50000"/>
                </a:schemeClr>
              </a:solidFill>
            </a:endParaRPr>
          </a:p>
        </p:txBody>
      </p:sp>
      <p:sp>
        <p:nvSpPr>
          <p:cNvPr id="2" name="Content Placeholder 1"/>
          <p:cNvSpPr>
            <a:spLocks noGrp="1"/>
          </p:cNvSpPr>
          <p:nvPr>
            <p:ph idx="1"/>
          </p:nvPr>
        </p:nvSpPr>
        <p:spPr>
          <a:xfrm>
            <a:off x="457200" y="1874837"/>
            <a:ext cx="8229600" cy="4830763"/>
          </a:xfrm>
        </p:spPr>
        <p:txBody>
          <a:bodyPr>
            <a:normAutofit fontScale="77500" lnSpcReduction="20000"/>
          </a:bodyPr>
          <a:lstStyle/>
          <a:p>
            <a:pPr marL="109728" indent="0" algn="just">
              <a:buNone/>
            </a:pPr>
            <a:r>
              <a:rPr lang="en-US" sz="3800" b="1" i="1" u="sng" dirty="0" smtClean="0">
                <a:solidFill>
                  <a:schemeClr val="tx2">
                    <a:lumMod val="50000"/>
                  </a:schemeClr>
                </a:solidFill>
              </a:rPr>
              <a:t>By Choosing to Expand Medicaid:</a:t>
            </a:r>
          </a:p>
          <a:p>
            <a:r>
              <a:rPr lang="en-US" sz="3800" dirty="0" smtClean="0">
                <a:solidFill>
                  <a:schemeClr val="tx2">
                    <a:lumMod val="50000"/>
                  </a:schemeClr>
                </a:solidFill>
              </a:rPr>
              <a:t>The State will be helping working West Virginians – i.e., those with income levels from 17% to 138% of FPL obtain insurance.</a:t>
            </a:r>
            <a:endParaRPr lang="en-US" sz="3800" dirty="0">
              <a:solidFill>
                <a:schemeClr val="tx2">
                  <a:lumMod val="50000"/>
                </a:schemeClr>
              </a:solidFill>
            </a:endParaRPr>
          </a:p>
          <a:p>
            <a:r>
              <a:rPr lang="en-US" sz="3800" dirty="0">
                <a:solidFill>
                  <a:schemeClr val="tx2">
                    <a:lumMod val="50000"/>
                  </a:schemeClr>
                </a:solidFill>
              </a:rPr>
              <a:t>Creates financial security for working families that experience </a:t>
            </a:r>
            <a:r>
              <a:rPr lang="en-US" sz="3800" dirty="0" smtClean="0">
                <a:solidFill>
                  <a:schemeClr val="tx2">
                    <a:lumMod val="50000"/>
                  </a:schemeClr>
                </a:solidFill>
              </a:rPr>
              <a:t>medical hardships.</a:t>
            </a:r>
            <a:endParaRPr lang="en-US" sz="3800" dirty="0">
              <a:solidFill>
                <a:schemeClr val="tx2">
                  <a:lumMod val="50000"/>
                </a:schemeClr>
              </a:solidFill>
            </a:endParaRPr>
          </a:p>
          <a:p>
            <a:r>
              <a:rPr lang="en-US" sz="3800" dirty="0" smtClean="0">
                <a:solidFill>
                  <a:schemeClr val="tx2">
                    <a:lumMod val="50000"/>
                  </a:schemeClr>
                </a:solidFill>
              </a:rPr>
              <a:t>The State will end the disincentive to current Medicaid enrollees from working – under expansion impoverished </a:t>
            </a:r>
            <a:r>
              <a:rPr lang="en-US" sz="3800" dirty="0">
                <a:solidFill>
                  <a:schemeClr val="tx2">
                    <a:lumMod val="50000"/>
                  </a:schemeClr>
                </a:solidFill>
              </a:rPr>
              <a:t>families </a:t>
            </a:r>
            <a:r>
              <a:rPr lang="en-US" sz="3800" dirty="0" smtClean="0">
                <a:solidFill>
                  <a:schemeClr val="tx2">
                    <a:lumMod val="50000"/>
                  </a:schemeClr>
                </a:solidFill>
              </a:rPr>
              <a:t>can work to the middle class and no longer fear losing insurance coverage.</a:t>
            </a:r>
          </a:p>
          <a:p>
            <a:pPr algn="just"/>
            <a:endParaRPr lang="en-US" sz="2800" dirty="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21</a:t>
            </a:fld>
            <a:endParaRPr lang="en-US" dirty="0"/>
          </a:p>
        </p:txBody>
      </p:sp>
    </p:spTree>
    <p:extLst>
      <p:ext uri="{BB962C8B-B14F-4D97-AF65-F5344CB8AC3E}">
        <p14:creationId xmlns:p14="http://schemas.microsoft.com/office/powerpoint/2010/main" val="32090607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839200" cy="1143000"/>
          </a:xfrm>
        </p:spPr>
        <p:txBody>
          <a:bodyPr>
            <a:normAutofit/>
          </a:bodyPr>
          <a:lstStyle/>
          <a:p>
            <a:pPr algn="ctr"/>
            <a:r>
              <a:rPr lang="en-US" sz="3400" dirty="0" smtClean="0">
                <a:solidFill>
                  <a:schemeClr val="tx2">
                    <a:lumMod val="50000"/>
                  </a:schemeClr>
                </a:solidFill>
              </a:rPr>
              <a:t>The Benefits of Expansion (Continued)</a:t>
            </a:r>
            <a:endParaRPr lang="en-US" sz="3400" dirty="0">
              <a:solidFill>
                <a:schemeClr val="tx2">
                  <a:lumMod val="50000"/>
                </a:schemeClr>
              </a:solidFill>
            </a:endParaRPr>
          </a:p>
        </p:txBody>
      </p:sp>
      <p:sp>
        <p:nvSpPr>
          <p:cNvPr id="2" name="Content Placeholder 1"/>
          <p:cNvSpPr>
            <a:spLocks noGrp="1"/>
          </p:cNvSpPr>
          <p:nvPr>
            <p:ph idx="1"/>
          </p:nvPr>
        </p:nvSpPr>
        <p:spPr>
          <a:xfrm>
            <a:off x="304800" y="1874837"/>
            <a:ext cx="8458200" cy="4830763"/>
          </a:xfrm>
        </p:spPr>
        <p:txBody>
          <a:bodyPr>
            <a:normAutofit fontScale="92500"/>
          </a:bodyPr>
          <a:lstStyle/>
          <a:p>
            <a:pPr marL="109728" indent="0" algn="just">
              <a:buNone/>
            </a:pPr>
            <a:r>
              <a:rPr lang="en-US" sz="3500" b="1" i="1" u="sng" dirty="0" smtClean="0">
                <a:solidFill>
                  <a:schemeClr val="tx2">
                    <a:lumMod val="50000"/>
                  </a:schemeClr>
                </a:solidFill>
              </a:rPr>
              <a:t>By Choosing to Expand Medicaid:</a:t>
            </a:r>
          </a:p>
          <a:p>
            <a:r>
              <a:rPr lang="en-US" sz="3500" dirty="0" smtClean="0">
                <a:solidFill>
                  <a:schemeClr val="tx2">
                    <a:lumMod val="50000"/>
                  </a:schemeClr>
                </a:solidFill>
              </a:rPr>
              <a:t>Cost </a:t>
            </a:r>
            <a:r>
              <a:rPr lang="en-US" sz="3500" dirty="0">
                <a:solidFill>
                  <a:schemeClr val="tx2">
                    <a:lumMod val="50000"/>
                  </a:schemeClr>
                </a:solidFill>
              </a:rPr>
              <a:t>of care will be covered by 100% federal funds for first three years, capturing majority of pent-up </a:t>
            </a:r>
            <a:r>
              <a:rPr lang="en-US" sz="3500" dirty="0" smtClean="0">
                <a:solidFill>
                  <a:schemeClr val="tx2">
                    <a:lumMod val="50000"/>
                  </a:schemeClr>
                </a:solidFill>
              </a:rPr>
              <a:t>demand, with $1.267 billion federal dollars at a cost of only $15 million in state administrative match dollars.</a:t>
            </a:r>
            <a:endParaRPr lang="en-US" sz="3500" dirty="0">
              <a:solidFill>
                <a:schemeClr val="tx2">
                  <a:lumMod val="50000"/>
                </a:schemeClr>
              </a:solidFill>
            </a:endParaRPr>
          </a:p>
          <a:p>
            <a:r>
              <a:rPr lang="en-US" sz="3500" dirty="0">
                <a:solidFill>
                  <a:schemeClr val="tx2">
                    <a:lumMod val="50000"/>
                  </a:schemeClr>
                </a:solidFill>
              </a:rPr>
              <a:t>When match rate fully applied in 2020, Feds will pay $9 for every $10 spent on the expanded </a:t>
            </a:r>
            <a:r>
              <a:rPr lang="en-US" sz="3500" dirty="0" smtClean="0">
                <a:solidFill>
                  <a:schemeClr val="tx2">
                    <a:lumMod val="50000"/>
                  </a:schemeClr>
                </a:solidFill>
              </a:rPr>
              <a:t>population for cost of care.</a:t>
            </a:r>
            <a:endParaRPr lang="en-US" sz="3500" dirty="0">
              <a:solidFill>
                <a:schemeClr val="tx2">
                  <a:lumMod val="50000"/>
                </a:schemeClr>
              </a:solidFill>
            </a:endParaRPr>
          </a:p>
          <a:p>
            <a:pPr algn="just"/>
            <a:endParaRPr lang="en-US" sz="2800" dirty="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22</a:t>
            </a:fld>
            <a:endParaRPr lang="en-US" dirty="0"/>
          </a:p>
        </p:txBody>
      </p:sp>
    </p:spTree>
    <p:extLst>
      <p:ext uri="{BB962C8B-B14F-4D97-AF65-F5344CB8AC3E}">
        <p14:creationId xmlns:p14="http://schemas.microsoft.com/office/powerpoint/2010/main" val="14042095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763000" cy="1143000"/>
          </a:xfrm>
        </p:spPr>
        <p:txBody>
          <a:bodyPr>
            <a:normAutofit/>
          </a:bodyPr>
          <a:lstStyle/>
          <a:p>
            <a:pPr algn="ctr"/>
            <a:r>
              <a:rPr lang="en-US" sz="3400" dirty="0" smtClean="0">
                <a:solidFill>
                  <a:schemeClr val="tx2">
                    <a:lumMod val="50000"/>
                  </a:schemeClr>
                </a:solidFill>
              </a:rPr>
              <a:t>The Benefits of Expansion (Continued)</a:t>
            </a:r>
            <a:endParaRPr lang="en-US" sz="3400" dirty="0">
              <a:solidFill>
                <a:schemeClr val="tx2">
                  <a:lumMod val="50000"/>
                </a:schemeClr>
              </a:solidFill>
            </a:endParaRPr>
          </a:p>
        </p:txBody>
      </p:sp>
      <p:sp>
        <p:nvSpPr>
          <p:cNvPr id="2" name="Content Placeholder 1"/>
          <p:cNvSpPr>
            <a:spLocks noGrp="1"/>
          </p:cNvSpPr>
          <p:nvPr>
            <p:ph idx="1"/>
          </p:nvPr>
        </p:nvSpPr>
        <p:spPr>
          <a:xfrm>
            <a:off x="457200" y="1874837"/>
            <a:ext cx="8229600" cy="4830763"/>
          </a:xfrm>
        </p:spPr>
        <p:txBody>
          <a:bodyPr>
            <a:normAutofit fontScale="92500"/>
          </a:bodyPr>
          <a:lstStyle/>
          <a:p>
            <a:pPr marL="109728" indent="0" algn="just">
              <a:buNone/>
            </a:pPr>
            <a:r>
              <a:rPr lang="en-US" sz="3500" b="1" i="1" u="sng" dirty="0" smtClean="0">
                <a:solidFill>
                  <a:schemeClr val="tx2">
                    <a:lumMod val="50000"/>
                  </a:schemeClr>
                </a:solidFill>
              </a:rPr>
              <a:t>By Choosing to Expand Medicaid:</a:t>
            </a:r>
          </a:p>
          <a:p>
            <a:r>
              <a:rPr lang="en-US" sz="3500" dirty="0" smtClean="0">
                <a:solidFill>
                  <a:schemeClr val="tx2">
                    <a:lumMod val="50000"/>
                  </a:schemeClr>
                </a:solidFill>
              </a:rPr>
              <a:t>The </a:t>
            </a:r>
            <a:r>
              <a:rPr lang="en-US" sz="3500" dirty="0">
                <a:solidFill>
                  <a:schemeClr val="tx2">
                    <a:lumMod val="50000"/>
                  </a:schemeClr>
                </a:solidFill>
              </a:rPr>
              <a:t>State can reduce funding to several programs aimed at providing services to </a:t>
            </a:r>
            <a:r>
              <a:rPr lang="en-US" sz="3500" dirty="0" smtClean="0">
                <a:solidFill>
                  <a:schemeClr val="tx2">
                    <a:lumMod val="50000"/>
                  </a:schemeClr>
                </a:solidFill>
              </a:rPr>
              <a:t>uninsured </a:t>
            </a:r>
            <a:r>
              <a:rPr lang="en-US" sz="3500" dirty="0">
                <a:solidFill>
                  <a:schemeClr val="tx2">
                    <a:lumMod val="50000"/>
                  </a:schemeClr>
                </a:solidFill>
              </a:rPr>
              <a:t>– moving from 100% state funding to a 90% federal </a:t>
            </a:r>
            <a:r>
              <a:rPr lang="en-US" sz="3500" dirty="0" smtClean="0">
                <a:solidFill>
                  <a:schemeClr val="tx2">
                    <a:lumMod val="50000"/>
                  </a:schemeClr>
                </a:solidFill>
              </a:rPr>
              <a:t>match.</a:t>
            </a:r>
          </a:p>
          <a:p>
            <a:r>
              <a:rPr lang="en-US" sz="3500" dirty="0">
                <a:solidFill>
                  <a:schemeClr val="tx2">
                    <a:lumMod val="50000"/>
                  </a:schemeClr>
                </a:solidFill>
              </a:rPr>
              <a:t>Expansion results in $5.2 billion in federal funds entering the state economy </a:t>
            </a:r>
            <a:r>
              <a:rPr lang="en-US" sz="3500" dirty="0" smtClean="0">
                <a:solidFill>
                  <a:schemeClr val="tx2">
                    <a:lumMod val="50000"/>
                  </a:schemeClr>
                </a:solidFill>
              </a:rPr>
              <a:t>from FY 2014 through </a:t>
            </a:r>
            <a:r>
              <a:rPr lang="en-US" sz="3500" dirty="0">
                <a:solidFill>
                  <a:schemeClr val="tx2">
                    <a:lumMod val="50000"/>
                  </a:schemeClr>
                </a:solidFill>
              </a:rPr>
              <a:t>FY </a:t>
            </a:r>
            <a:r>
              <a:rPr lang="en-US" sz="3500" dirty="0" smtClean="0">
                <a:solidFill>
                  <a:schemeClr val="tx2">
                    <a:lumMod val="50000"/>
                  </a:schemeClr>
                </a:solidFill>
              </a:rPr>
              <a:t>2023.</a:t>
            </a:r>
            <a:endParaRPr lang="en-US" sz="3500" dirty="0">
              <a:solidFill>
                <a:schemeClr val="tx2">
                  <a:lumMod val="50000"/>
                </a:schemeClr>
              </a:solidFill>
            </a:endParaRPr>
          </a:p>
          <a:p>
            <a:pPr algn="just"/>
            <a:endParaRPr lang="en-US" sz="2800" dirty="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23</a:t>
            </a:fld>
            <a:endParaRPr lang="en-US" dirty="0"/>
          </a:p>
        </p:txBody>
      </p:sp>
    </p:spTree>
    <p:extLst>
      <p:ext uri="{BB962C8B-B14F-4D97-AF65-F5344CB8AC3E}">
        <p14:creationId xmlns:p14="http://schemas.microsoft.com/office/powerpoint/2010/main" val="18312735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839200" cy="1143000"/>
          </a:xfrm>
        </p:spPr>
        <p:txBody>
          <a:bodyPr>
            <a:normAutofit/>
          </a:bodyPr>
          <a:lstStyle/>
          <a:p>
            <a:pPr algn="ctr"/>
            <a:r>
              <a:rPr lang="en-US" sz="3400" dirty="0" smtClean="0">
                <a:solidFill>
                  <a:schemeClr val="tx2">
                    <a:lumMod val="50000"/>
                  </a:schemeClr>
                </a:solidFill>
              </a:rPr>
              <a:t>The Benefits of Expansion (Continued)</a:t>
            </a:r>
            <a:endParaRPr lang="en-US" sz="3400" dirty="0">
              <a:solidFill>
                <a:schemeClr val="tx2">
                  <a:lumMod val="50000"/>
                </a:schemeClr>
              </a:solidFill>
            </a:endParaRPr>
          </a:p>
        </p:txBody>
      </p:sp>
      <p:sp>
        <p:nvSpPr>
          <p:cNvPr id="2" name="Content Placeholder 1"/>
          <p:cNvSpPr>
            <a:spLocks noGrp="1"/>
          </p:cNvSpPr>
          <p:nvPr>
            <p:ph idx="1"/>
          </p:nvPr>
        </p:nvSpPr>
        <p:spPr>
          <a:xfrm>
            <a:off x="457200" y="2027237"/>
            <a:ext cx="8229600" cy="4373563"/>
          </a:xfrm>
        </p:spPr>
        <p:txBody>
          <a:bodyPr>
            <a:normAutofit/>
          </a:bodyPr>
          <a:lstStyle/>
          <a:p>
            <a:pPr marL="109728" indent="0" algn="just">
              <a:buNone/>
            </a:pPr>
            <a:r>
              <a:rPr lang="en-US" sz="2800" b="1" i="1" u="sng" dirty="0" smtClean="0">
                <a:solidFill>
                  <a:schemeClr val="tx2">
                    <a:lumMod val="50000"/>
                  </a:schemeClr>
                </a:solidFill>
              </a:rPr>
              <a:t>By Choosing to Expand Medicaid:</a:t>
            </a:r>
          </a:p>
          <a:p>
            <a:r>
              <a:rPr lang="en-US" sz="2800" dirty="0" smtClean="0">
                <a:solidFill>
                  <a:schemeClr val="tx2">
                    <a:lumMod val="50000"/>
                  </a:schemeClr>
                </a:solidFill>
              </a:rPr>
              <a:t>Studies </a:t>
            </a:r>
            <a:r>
              <a:rPr lang="en-US" sz="2800" dirty="0">
                <a:solidFill>
                  <a:schemeClr val="tx2">
                    <a:lumMod val="50000"/>
                  </a:schemeClr>
                </a:solidFill>
              </a:rPr>
              <a:t>show that improved health care translates into a more productive and effective workforce, decreased rates of delayed care and decreased </a:t>
            </a:r>
            <a:r>
              <a:rPr lang="en-US" sz="2800" dirty="0" smtClean="0">
                <a:solidFill>
                  <a:schemeClr val="tx2">
                    <a:lumMod val="50000"/>
                  </a:schemeClr>
                </a:solidFill>
              </a:rPr>
              <a:t>mortality.</a:t>
            </a:r>
            <a:endParaRPr lang="en-US" sz="2800" dirty="0">
              <a:solidFill>
                <a:schemeClr val="tx2">
                  <a:lumMod val="50000"/>
                </a:schemeClr>
              </a:solidFill>
            </a:endParaRPr>
          </a:p>
          <a:p>
            <a:r>
              <a:rPr lang="en-US" sz="2800" dirty="0" smtClean="0">
                <a:solidFill>
                  <a:schemeClr val="tx2">
                    <a:lumMod val="50000"/>
                  </a:schemeClr>
                </a:solidFill>
              </a:rPr>
              <a:t>The State’s health sector will see increased economic activity due to the </a:t>
            </a:r>
            <a:r>
              <a:rPr lang="en-US" sz="2800" dirty="0">
                <a:solidFill>
                  <a:schemeClr val="tx2">
                    <a:lumMod val="50000"/>
                  </a:schemeClr>
                </a:solidFill>
              </a:rPr>
              <a:t>large </a:t>
            </a:r>
            <a:r>
              <a:rPr lang="en-US" sz="2800" dirty="0" smtClean="0">
                <a:solidFill>
                  <a:schemeClr val="tx2">
                    <a:lumMod val="50000"/>
                  </a:schemeClr>
                </a:solidFill>
              </a:rPr>
              <a:t>amount of federal funding coming into the State.</a:t>
            </a:r>
          </a:p>
          <a:p>
            <a:pPr algn="just"/>
            <a:endParaRPr lang="en-US" sz="2800" dirty="0" smtClean="0"/>
          </a:p>
          <a:p>
            <a:pPr algn="just"/>
            <a:endParaRPr lang="en-US" sz="2800" dirty="0" smtClean="0"/>
          </a:p>
          <a:p>
            <a:pPr marL="109728" indent="0" algn="just">
              <a:buNone/>
            </a:pPr>
            <a:endParaRPr lang="en-US" sz="2800" dirty="0" smtClean="0"/>
          </a:p>
          <a:p>
            <a:pPr marL="109728" indent="0" algn="just">
              <a:buNone/>
            </a:pPr>
            <a:endParaRPr lang="en-US" sz="2800" dirty="0" smtClean="0"/>
          </a:p>
          <a:p>
            <a:pPr algn="just"/>
            <a:endParaRPr lang="en-US" sz="2800" dirty="0" smtClean="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24</a:t>
            </a:fld>
            <a:endParaRPr lang="en-US" dirty="0"/>
          </a:p>
        </p:txBody>
      </p:sp>
    </p:spTree>
    <p:extLst>
      <p:ext uri="{BB962C8B-B14F-4D97-AF65-F5344CB8AC3E}">
        <p14:creationId xmlns:p14="http://schemas.microsoft.com/office/powerpoint/2010/main" val="33114032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839200" cy="1143000"/>
          </a:xfrm>
        </p:spPr>
        <p:txBody>
          <a:bodyPr>
            <a:normAutofit/>
          </a:bodyPr>
          <a:lstStyle/>
          <a:p>
            <a:pPr algn="ctr"/>
            <a:r>
              <a:rPr lang="en-US" sz="3400" dirty="0" smtClean="0">
                <a:solidFill>
                  <a:schemeClr val="tx2">
                    <a:lumMod val="50000"/>
                  </a:schemeClr>
                </a:solidFill>
              </a:rPr>
              <a:t>The Benefits of Expansion (Continued)</a:t>
            </a:r>
            <a:endParaRPr lang="en-US" sz="3400" dirty="0">
              <a:solidFill>
                <a:schemeClr val="tx2">
                  <a:lumMod val="50000"/>
                </a:schemeClr>
              </a:solidFill>
            </a:endParaRPr>
          </a:p>
        </p:txBody>
      </p:sp>
      <p:sp>
        <p:nvSpPr>
          <p:cNvPr id="2" name="Content Placeholder 1"/>
          <p:cNvSpPr>
            <a:spLocks noGrp="1"/>
          </p:cNvSpPr>
          <p:nvPr>
            <p:ph idx="1"/>
          </p:nvPr>
        </p:nvSpPr>
        <p:spPr>
          <a:xfrm>
            <a:off x="457200" y="1447801"/>
            <a:ext cx="8229600" cy="4953000"/>
          </a:xfrm>
        </p:spPr>
        <p:txBody>
          <a:bodyPr>
            <a:normAutofit lnSpcReduction="10000"/>
          </a:bodyPr>
          <a:lstStyle/>
          <a:p>
            <a:pPr marL="109728" indent="0" algn="just">
              <a:buNone/>
            </a:pPr>
            <a:r>
              <a:rPr lang="en-US" sz="2800" b="1" i="1" u="sng" dirty="0" smtClean="0">
                <a:solidFill>
                  <a:schemeClr val="tx2">
                    <a:lumMod val="50000"/>
                  </a:schemeClr>
                </a:solidFill>
              </a:rPr>
              <a:t>By Choosing to Expand Medicaid:</a:t>
            </a:r>
          </a:p>
          <a:p>
            <a:r>
              <a:rPr lang="en-US" sz="2800" dirty="0" smtClean="0">
                <a:solidFill>
                  <a:schemeClr val="tx2">
                    <a:lumMod val="50000"/>
                  </a:schemeClr>
                </a:solidFill>
              </a:rPr>
              <a:t>Individuals with private insurance will see reductions in the amount of subsidies they provide associated with the delivery of uncompensated care.</a:t>
            </a:r>
          </a:p>
          <a:p>
            <a:r>
              <a:rPr lang="en-US" sz="2800" dirty="0" smtClean="0">
                <a:solidFill>
                  <a:schemeClr val="tx2">
                    <a:lumMod val="50000"/>
                  </a:schemeClr>
                </a:solidFill>
              </a:rPr>
              <a:t>A large number of individuals will qualify for Medicaid that have substance abuse and behavioral health needs; thus the State will draw </a:t>
            </a:r>
            <a:r>
              <a:rPr lang="en-US" sz="2800" dirty="0">
                <a:solidFill>
                  <a:schemeClr val="tx2">
                    <a:lumMod val="50000"/>
                  </a:schemeClr>
                </a:solidFill>
              </a:rPr>
              <a:t>down significant federal funds </a:t>
            </a:r>
            <a:r>
              <a:rPr lang="en-US" sz="2800" dirty="0" smtClean="0">
                <a:solidFill>
                  <a:schemeClr val="tx2">
                    <a:lumMod val="50000"/>
                  </a:schemeClr>
                </a:solidFill>
              </a:rPr>
              <a:t>to treat these problems that are now addressed with State funds.</a:t>
            </a:r>
            <a:endParaRPr lang="en-US" sz="2800" dirty="0">
              <a:solidFill>
                <a:schemeClr val="tx2">
                  <a:lumMod val="50000"/>
                </a:schemeClr>
              </a:solidFill>
            </a:endParaRPr>
          </a:p>
          <a:p>
            <a:pPr algn="just"/>
            <a:endParaRPr lang="en-US" sz="2800" dirty="0" smtClean="0"/>
          </a:p>
          <a:p>
            <a:pPr algn="just"/>
            <a:endParaRPr lang="en-US" sz="2800" dirty="0" smtClean="0"/>
          </a:p>
          <a:p>
            <a:pPr algn="just"/>
            <a:endParaRPr lang="en-US" sz="2800" dirty="0" smtClean="0"/>
          </a:p>
          <a:p>
            <a:pPr marL="109728" indent="0" algn="just">
              <a:buNone/>
            </a:pPr>
            <a:endParaRPr lang="en-US" sz="2800" dirty="0" smtClean="0"/>
          </a:p>
          <a:p>
            <a:pPr marL="109728" indent="0" algn="just">
              <a:buNone/>
            </a:pPr>
            <a:endParaRPr lang="en-US" sz="2800" dirty="0" smtClean="0"/>
          </a:p>
          <a:p>
            <a:pPr algn="just"/>
            <a:endParaRPr lang="en-US" sz="2800" dirty="0" smtClean="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25</a:t>
            </a:fld>
            <a:endParaRPr lang="en-US" dirty="0"/>
          </a:p>
        </p:txBody>
      </p:sp>
    </p:spTree>
    <p:extLst>
      <p:ext uri="{BB962C8B-B14F-4D97-AF65-F5344CB8AC3E}">
        <p14:creationId xmlns:p14="http://schemas.microsoft.com/office/powerpoint/2010/main" val="340780707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839200" cy="1143000"/>
          </a:xfrm>
        </p:spPr>
        <p:txBody>
          <a:bodyPr>
            <a:normAutofit/>
          </a:bodyPr>
          <a:lstStyle/>
          <a:p>
            <a:pPr algn="ctr"/>
            <a:r>
              <a:rPr lang="en-US" sz="3200" dirty="0" smtClean="0">
                <a:solidFill>
                  <a:schemeClr val="tx2">
                    <a:lumMod val="50000"/>
                  </a:schemeClr>
                </a:solidFill>
              </a:rPr>
              <a:t>Addressing Concerns with Expansion: Fiscal Responsibility</a:t>
            </a:r>
            <a:endParaRPr lang="en-US" sz="3200" dirty="0">
              <a:solidFill>
                <a:schemeClr val="tx2">
                  <a:lumMod val="50000"/>
                </a:schemeClr>
              </a:solidFill>
            </a:endParaRPr>
          </a:p>
        </p:txBody>
      </p:sp>
      <p:sp>
        <p:nvSpPr>
          <p:cNvPr id="2" name="Content Placeholder 1"/>
          <p:cNvSpPr>
            <a:spLocks noGrp="1"/>
          </p:cNvSpPr>
          <p:nvPr>
            <p:ph idx="1"/>
          </p:nvPr>
        </p:nvSpPr>
        <p:spPr>
          <a:xfrm>
            <a:off x="457200" y="1752600"/>
            <a:ext cx="8229600" cy="4495799"/>
          </a:xfrm>
        </p:spPr>
        <p:txBody>
          <a:bodyPr>
            <a:normAutofit fontScale="40000" lnSpcReduction="20000"/>
          </a:bodyPr>
          <a:lstStyle/>
          <a:p>
            <a:pPr marL="0" indent="0">
              <a:lnSpc>
                <a:spcPct val="120000"/>
              </a:lnSpc>
              <a:spcBef>
                <a:spcPts val="0"/>
              </a:spcBef>
              <a:buNone/>
            </a:pPr>
            <a:r>
              <a:rPr lang="en-US" sz="6400" b="1" i="1" dirty="0" smtClean="0">
                <a:solidFill>
                  <a:schemeClr val="tx2">
                    <a:lumMod val="50000"/>
                  </a:schemeClr>
                </a:solidFill>
              </a:rPr>
              <a:t>Concern:  Total Medicaid Expansion           expected to cost the State a total of $375.5 million from FY 2014 through FY 2023</a:t>
            </a:r>
          </a:p>
          <a:p>
            <a:pPr marL="274320">
              <a:lnSpc>
                <a:spcPct val="120000"/>
              </a:lnSpc>
              <a:spcBef>
                <a:spcPts val="0"/>
              </a:spcBef>
            </a:pPr>
            <a:r>
              <a:rPr lang="en-US" sz="6400" dirty="0" smtClean="0">
                <a:solidFill>
                  <a:schemeClr val="tx2">
                    <a:lumMod val="50000"/>
                  </a:schemeClr>
                </a:solidFill>
              </a:rPr>
              <a:t>In first three years, State’s share will be approximately $5 million per year, an easily manageable number.</a:t>
            </a:r>
          </a:p>
          <a:p>
            <a:pPr marL="274320">
              <a:lnSpc>
                <a:spcPct val="120000"/>
              </a:lnSpc>
              <a:spcBef>
                <a:spcPts val="0"/>
              </a:spcBef>
            </a:pPr>
            <a:r>
              <a:rPr lang="en-US" sz="6400" dirty="0" smtClean="0">
                <a:solidFill>
                  <a:schemeClr val="tx2">
                    <a:lumMod val="50000"/>
                  </a:schemeClr>
                </a:solidFill>
              </a:rPr>
              <a:t>By FY 2020, the State share increases to approximately $65 million.  The State must find secure</a:t>
            </a:r>
            <a:r>
              <a:rPr lang="en-US" sz="6400" dirty="0">
                <a:solidFill>
                  <a:schemeClr val="tx2">
                    <a:lumMod val="50000"/>
                  </a:schemeClr>
                </a:solidFill>
              </a:rPr>
              <a:t>, long term funding streams for </a:t>
            </a:r>
            <a:r>
              <a:rPr lang="en-US" sz="6400" dirty="0" smtClean="0">
                <a:solidFill>
                  <a:schemeClr val="tx2">
                    <a:lumMod val="50000"/>
                  </a:schemeClr>
                </a:solidFill>
              </a:rPr>
              <a:t>that State </a:t>
            </a:r>
            <a:r>
              <a:rPr lang="en-US" sz="6400" dirty="0">
                <a:solidFill>
                  <a:schemeClr val="tx2">
                    <a:lumMod val="50000"/>
                  </a:schemeClr>
                </a:solidFill>
              </a:rPr>
              <a:t>portion of </a:t>
            </a:r>
            <a:r>
              <a:rPr lang="en-US" sz="6400" dirty="0" smtClean="0">
                <a:solidFill>
                  <a:schemeClr val="tx2">
                    <a:lumMod val="50000"/>
                  </a:schemeClr>
                </a:solidFill>
              </a:rPr>
              <a:t>expansion costs.</a:t>
            </a:r>
          </a:p>
          <a:p>
            <a:pPr marL="109728" indent="0" algn="just">
              <a:buNone/>
            </a:pPr>
            <a:endParaRPr lang="en-US" sz="2800" dirty="0" smtClean="0"/>
          </a:p>
          <a:p>
            <a:pPr algn="just"/>
            <a:endParaRPr lang="en-US" sz="2800" dirty="0" smtClean="0"/>
          </a:p>
          <a:p>
            <a:pPr algn="just"/>
            <a:endParaRPr lang="en-US" sz="2800" dirty="0" smtClean="0"/>
          </a:p>
          <a:p>
            <a:pPr marL="109728" indent="0" algn="just">
              <a:buNone/>
            </a:pPr>
            <a:endParaRPr lang="en-US" sz="2800" dirty="0" smtClean="0"/>
          </a:p>
          <a:p>
            <a:pPr marL="109728" indent="0" algn="just">
              <a:buNone/>
            </a:pPr>
            <a:endParaRPr lang="en-US" sz="2800" dirty="0" smtClean="0"/>
          </a:p>
          <a:p>
            <a:pPr algn="just"/>
            <a:endParaRPr lang="en-US" sz="2800" dirty="0" smtClean="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26</a:t>
            </a:fld>
            <a:endParaRPr lang="en-US" dirty="0"/>
          </a:p>
        </p:txBody>
      </p:sp>
    </p:spTree>
    <p:extLst>
      <p:ext uri="{BB962C8B-B14F-4D97-AF65-F5344CB8AC3E}">
        <p14:creationId xmlns:p14="http://schemas.microsoft.com/office/powerpoint/2010/main" val="2208688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763000" cy="1143000"/>
          </a:xfrm>
        </p:spPr>
        <p:txBody>
          <a:bodyPr>
            <a:normAutofit/>
          </a:bodyPr>
          <a:lstStyle/>
          <a:p>
            <a:pPr algn="ctr"/>
            <a:r>
              <a:rPr lang="en-US" sz="3200" dirty="0" smtClean="0">
                <a:solidFill>
                  <a:schemeClr val="tx2">
                    <a:lumMod val="50000"/>
                  </a:schemeClr>
                </a:solidFill>
              </a:rPr>
              <a:t>Addressing Concerns with Expansion: Fiscal Responsibility</a:t>
            </a:r>
            <a:endParaRPr lang="en-US" sz="3200" dirty="0">
              <a:solidFill>
                <a:schemeClr val="tx2">
                  <a:lumMod val="50000"/>
                </a:schemeClr>
              </a:solidFill>
            </a:endParaRPr>
          </a:p>
        </p:txBody>
      </p:sp>
      <p:sp>
        <p:nvSpPr>
          <p:cNvPr id="2" name="Content Placeholder 1"/>
          <p:cNvSpPr>
            <a:spLocks noGrp="1"/>
          </p:cNvSpPr>
          <p:nvPr>
            <p:ph idx="1"/>
          </p:nvPr>
        </p:nvSpPr>
        <p:spPr>
          <a:xfrm>
            <a:off x="457200" y="1752600"/>
            <a:ext cx="8229600" cy="4495799"/>
          </a:xfrm>
        </p:spPr>
        <p:txBody>
          <a:bodyPr>
            <a:normAutofit fontScale="62500" lnSpcReduction="20000"/>
          </a:bodyPr>
          <a:lstStyle/>
          <a:p>
            <a:pPr marL="274320">
              <a:lnSpc>
                <a:spcPct val="120000"/>
              </a:lnSpc>
              <a:spcBef>
                <a:spcPts val="0"/>
              </a:spcBef>
            </a:pPr>
            <a:r>
              <a:rPr lang="en-US" sz="6400" dirty="0" smtClean="0">
                <a:solidFill>
                  <a:schemeClr val="tx2">
                    <a:lumMod val="50000"/>
                  </a:schemeClr>
                </a:solidFill>
              </a:rPr>
              <a:t>There are several areas to potentially offset this State responsibility by shifting monies to Medicaid from the following areas whose funding needs will decrease as a result of the ACA.</a:t>
            </a:r>
          </a:p>
          <a:p>
            <a:pPr marL="109728" indent="0" algn="just">
              <a:buNone/>
            </a:pPr>
            <a:endParaRPr lang="en-US" sz="2800" dirty="0" smtClean="0"/>
          </a:p>
          <a:p>
            <a:pPr algn="just"/>
            <a:endParaRPr lang="en-US" sz="2800" dirty="0" smtClean="0"/>
          </a:p>
          <a:p>
            <a:pPr algn="just"/>
            <a:endParaRPr lang="en-US" sz="2800" dirty="0" smtClean="0"/>
          </a:p>
          <a:p>
            <a:pPr marL="109728" indent="0" algn="just">
              <a:buNone/>
            </a:pPr>
            <a:endParaRPr lang="en-US" sz="2800" dirty="0" smtClean="0"/>
          </a:p>
          <a:p>
            <a:pPr marL="109728" indent="0" algn="just">
              <a:buNone/>
            </a:pPr>
            <a:endParaRPr lang="en-US" sz="2800" dirty="0" smtClean="0"/>
          </a:p>
          <a:p>
            <a:pPr algn="just"/>
            <a:endParaRPr lang="en-US" sz="2800" dirty="0" smtClean="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27</a:t>
            </a:fld>
            <a:endParaRPr lang="en-US" dirty="0"/>
          </a:p>
        </p:txBody>
      </p:sp>
    </p:spTree>
    <p:extLst>
      <p:ext uri="{BB962C8B-B14F-4D97-AF65-F5344CB8AC3E}">
        <p14:creationId xmlns:p14="http://schemas.microsoft.com/office/powerpoint/2010/main" val="35438995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839200" cy="1143000"/>
          </a:xfrm>
        </p:spPr>
        <p:txBody>
          <a:bodyPr>
            <a:normAutofit/>
          </a:bodyPr>
          <a:lstStyle/>
          <a:p>
            <a:pPr algn="ctr"/>
            <a:r>
              <a:rPr lang="en-US" sz="3200" dirty="0" smtClean="0">
                <a:solidFill>
                  <a:schemeClr val="tx2">
                    <a:lumMod val="50000"/>
                  </a:schemeClr>
                </a:solidFill>
              </a:rPr>
              <a:t>Addressing Concerns with Expansion: Fiscal Responsibility</a:t>
            </a:r>
            <a:endParaRPr lang="en-US" sz="3200" dirty="0">
              <a:solidFill>
                <a:schemeClr val="tx2">
                  <a:lumMod val="50000"/>
                </a:schemeClr>
              </a:solidFill>
            </a:endParaRPr>
          </a:p>
        </p:txBody>
      </p:sp>
      <p:sp>
        <p:nvSpPr>
          <p:cNvPr id="2" name="Content Placeholder 1"/>
          <p:cNvSpPr>
            <a:spLocks noGrp="1"/>
          </p:cNvSpPr>
          <p:nvPr>
            <p:ph idx="1"/>
          </p:nvPr>
        </p:nvSpPr>
        <p:spPr>
          <a:xfrm>
            <a:off x="457200" y="1752600"/>
            <a:ext cx="8229600" cy="4495799"/>
          </a:xfrm>
        </p:spPr>
        <p:txBody>
          <a:bodyPr>
            <a:normAutofit fontScale="25000" lnSpcReduction="20000"/>
          </a:bodyPr>
          <a:lstStyle/>
          <a:p>
            <a:pPr lvl="1">
              <a:lnSpc>
                <a:spcPct val="120000"/>
              </a:lnSpc>
              <a:spcBef>
                <a:spcPts val="0"/>
              </a:spcBef>
              <a:buFont typeface="Arial" pitchFamily="34" charset="0"/>
              <a:buChar char="•"/>
            </a:pPr>
            <a:r>
              <a:rPr lang="en-US" sz="8800" dirty="0" smtClean="0">
                <a:solidFill>
                  <a:schemeClr val="tx2">
                    <a:lumMod val="50000"/>
                  </a:schemeClr>
                </a:solidFill>
              </a:rPr>
              <a:t>The State currently spends approximately $12 to $15           million per year in uncompensated care.  As more individuals have insurance coverage, this requirement will decrease.</a:t>
            </a:r>
          </a:p>
          <a:p>
            <a:pPr lvl="1">
              <a:lnSpc>
                <a:spcPct val="120000"/>
              </a:lnSpc>
              <a:spcBef>
                <a:spcPts val="0"/>
              </a:spcBef>
              <a:buFont typeface="Arial" pitchFamily="34" charset="0"/>
              <a:buChar char="•"/>
            </a:pPr>
            <a:r>
              <a:rPr lang="en-US" sz="8800" dirty="0">
                <a:solidFill>
                  <a:schemeClr val="tx2">
                    <a:lumMod val="50000"/>
                  </a:schemeClr>
                </a:solidFill>
              </a:rPr>
              <a:t>T</a:t>
            </a:r>
            <a:r>
              <a:rPr lang="en-US" sz="8800" dirty="0" smtClean="0">
                <a:solidFill>
                  <a:schemeClr val="tx2">
                    <a:lumMod val="50000"/>
                  </a:schemeClr>
                </a:solidFill>
              </a:rPr>
              <a:t>he State currently spends approximately $20 million for a State match for Medicaid DSH payments.  As Federal DSH dollars are reduced, the State’s required match will also decrease.</a:t>
            </a:r>
          </a:p>
          <a:p>
            <a:pPr lvl="1">
              <a:lnSpc>
                <a:spcPct val="120000"/>
              </a:lnSpc>
              <a:spcBef>
                <a:spcPts val="0"/>
              </a:spcBef>
              <a:buFont typeface="Arial" pitchFamily="34" charset="0"/>
              <a:buChar char="•"/>
            </a:pPr>
            <a:r>
              <a:rPr lang="en-US" sz="8800" dirty="0" smtClean="0">
                <a:solidFill>
                  <a:schemeClr val="tx2">
                    <a:lumMod val="50000"/>
                  </a:schemeClr>
                </a:solidFill>
              </a:rPr>
              <a:t>The federal match rate for the CHIP program will increase, decreasing the need for State match funds. </a:t>
            </a:r>
          </a:p>
          <a:p>
            <a:pPr lvl="1">
              <a:lnSpc>
                <a:spcPct val="120000"/>
              </a:lnSpc>
              <a:spcBef>
                <a:spcPts val="0"/>
              </a:spcBef>
              <a:buFont typeface="Arial" pitchFamily="34" charset="0"/>
              <a:buChar char="•"/>
            </a:pPr>
            <a:r>
              <a:rPr lang="en-US" sz="8800" dirty="0" smtClean="0">
                <a:solidFill>
                  <a:schemeClr val="tx2">
                    <a:lumMod val="50000"/>
                  </a:schemeClr>
                </a:solidFill>
              </a:rPr>
              <a:t>The Report shows that some PEIA families will go to Medicaid and CHIP; thereby reducing PEIA required funding.</a:t>
            </a:r>
            <a:endParaRPr lang="en-US" sz="8800" dirty="0">
              <a:solidFill>
                <a:schemeClr val="tx2">
                  <a:lumMod val="50000"/>
                </a:schemeClr>
              </a:solidFill>
            </a:endParaRPr>
          </a:p>
          <a:p>
            <a:pPr marL="457200" indent="457200" algn="just">
              <a:spcBef>
                <a:spcPts val="0"/>
              </a:spcBef>
              <a:buNone/>
            </a:pPr>
            <a:endParaRPr lang="en-US" sz="2800" dirty="0" smtClean="0"/>
          </a:p>
          <a:p>
            <a:pPr algn="just"/>
            <a:endParaRPr lang="en-US" sz="2800" dirty="0" smtClean="0"/>
          </a:p>
          <a:p>
            <a:pPr algn="just"/>
            <a:endParaRPr lang="en-US" sz="2800" dirty="0" smtClean="0"/>
          </a:p>
          <a:p>
            <a:pPr marL="109728" indent="0" algn="just">
              <a:buNone/>
            </a:pPr>
            <a:endParaRPr lang="en-US" sz="2800" dirty="0" smtClean="0"/>
          </a:p>
          <a:p>
            <a:pPr marL="109728" indent="0" algn="just">
              <a:buNone/>
            </a:pPr>
            <a:endParaRPr lang="en-US" sz="2800" dirty="0" smtClean="0"/>
          </a:p>
          <a:p>
            <a:pPr algn="just"/>
            <a:endParaRPr lang="en-US" sz="2800" dirty="0" smtClean="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28</a:t>
            </a:fld>
            <a:endParaRPr lang="en-US" dirty="0"/>
          </a:p>
        </p:txBody>
      </p:sp>
    </p:spTree>
    <p:extLst>
      <p:ext uri="{BB962C8B-B14F-4D97-AF65-F5344CB8AC3E}">
        <p14:creationId xmlns:p14="http://schemas.microsoft.com/office/powerpoint/2010/main" val="54461607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763000" cy="1143000"/>
          </a:xfrm>
        </p:spPr>
        <p:txBody>
          <a:bodyPr>
            <a:normAutofit/>
          </a:bodyPr>
          <a:lstStyle/>
          <a:p>
            <a:pPr algn="ctr"/>
            <a:r>
              <a:rPr lang="en-US" sz="3200" dirty="0" smtClean="0">
                <a:solidFill>
                  <a:schemeClr val="tx2">
                    <a:lumMod val="50000"/>
                  </a:schemeClr>
                </a:solidFill>
              </a:rPr>
              <a:t>Addressing Concerns with Expansion: Fiscal Responsibility (Continued)</a:t>
            </a:r>
            <a:endParaRPr lang="en-US" sz="3200" dirty="0">
              <a:solidFill>
                <a:schemeClr val="tx2">
                  <a:lumMod val="50000"/>
                </a:schemeClr>
              </a:solidFill>
            </a:endParaRPr>
          </a:p>
        </p:txBody>
      </p:sp>
      <p:sp>
        <p:nvSpPr>
          <p:cNvPr id="2" name="Content Placeholder 1"/>
          <p:cNvSpPr>
            <a:spLocks noGrp="1"/>
          </p:cNvSpPr>
          <p:nvPr>
            <p:ph idx="1"/>
          </p:nvPr>
        </p:nvSpPr>
        <p:spPr>
          <a:xfrm>
            <a:off x="457200" y="1752601"/>
            <a:ext cx="8229600" cy="4876800"/>
          </a:xfrm>
        </p:spPr>
        <p:txBody>
          <a:bodyPr>
            <a:normAutofit/>
          </a:bodyPr>
          <a:lstStyle/>
          <a:p>
            <a:r>
              <a:rPr lang="en-US" sz="3800" dirty="0" smtClean="0">
                <a:solidFill>
                  <a:schemeClr val="tx2">
                    <a:lumMod val="50000"/>
                  </a:schemeClr>
                </a:solidFill>
              </a:rPr>
              <a:t>There are several areas          where revenues should increase or cost savings may be used for the State’s expanded population Medicaid match.</a:t>
            </a:r>
          </a:p>
          <a:p>
            <a:pPr marL="109728" indent="0" algn="just">
              <a:buNone/>
            </a:pPr>
            <a:endParaRPr lang="en-US" sz="2800" dirty="0" smtClean="0"/>
          </a:p>
          <a:p>
            <a:pPr algn="just"/>
            <a:endParaRPr lang="en-US" sz="2800" dirty="0" smtClean="0"/>
          </a:p>
          <a:p>
            <a:pPr algn="just"/>
            <a:endParaRPr lang="en-US" sz="2800" dirty="0" smtClean="0"/>
          </a:p>
          <a:p>
            <a:pPr marL="109728" indent="0" algn="just">
              <a:buNone/>
            </a:pPr>
            <a:endParaRPr lang="en-US" sz="2800" dirty="0" smtClean="0"/>
          </a:p>
          <a:p>
            <a:pPr marL="109728" indent="0" algn="just">
              <a:buNone/>
            </a:pPr>
            <a:endParaRPr lang="en-US" sz="2800" dirty="0" smtClean="0"/>
          </a:p>
          <a:p>
            <a:pPr algn="just"/>
            <a:endParaRPr lang="en-US" sz="2800" dirty="0" smtClean="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29</a:t>
            </a:fld>
            <a:endParaRPr lang="en-US" dirty="0"/>
          </a:p>
        </p:txBody>
      </p:sp>
    </p:spTree>
    <p:extLst>
      <p:ext uri="{BB962C8B-B14F-4D97-AF65-F5344CB8AC3E}">
        <p14:creationId xmlns:p14="http://schemas.microsoft.com/office/powerpoint/2010/main" val="8084546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839200" cy="1143000"/>
          </a:xfrm>
        </p:spPr>
        <p:txBody>
          <a:bodyPr>
            <a:normAutofit/>
          </a:bodyPr>
          <a:lstStyle/>
          <a:p>
            <a:pPr algn="ctr"/>
            <a:r>
              <a:rPr lang="en-US" sz="3200" dirty="0" smtClean="0">
                <a:solidFill>
                  <a:schemeClr val="tx2">
                    <a:lumMod val="50000"/>
                  </a:schemeClr>
                </a:solidFill>
              </a:rPr>
              <a:t>Patient Protection and </a:t>
            </a:r>
            <a:br>
              <a:rPr lang="en-US" sz="3200" dirty="0" smtClean="0">
                <a:solidFill>
                  <a:schemeClr val="tx2">
                    <a:lumMod val="50000"/>
                  </a:schemeClr>
                </a:solidFill>
              </a:rPr>
            </a:br>
            <a:r>
              <a:rPr lang="en-US" sz="3200" dirty="0" smtClean="0">
                <a:solidFill>
                  <a:schemeClr val="tx2">
                    <a:lumMod val="50000"/>
                  </a:schemeClr>
                </a:solidFill>
              </a:rPr>
              <a:t>Affordable Care Act</a:t>
            </a:r>
            <a:endParaRPr lang="en-US" sz="3200" dirty="0">
              <a:solidFill>
                <a:schemeClr val="tx2">
                  <a:lumMod val="50000"/>
                </a:schemeClr>
              </a:solidFill>
            </a:endParaRPr>
          </a:p>
        </p:txBody>
      </p:sp>
      <p:sp>
        <p:nvSpPr>
          <p:cNvPr id="2" name="Content Placeholder 1"/>
          <p:cNvSpPr>
            <a:spLocks noGrp="1"/>
          </p:cNvSpPr>
          <p:nvPr>
            <p:ph idx="1"/>
          </p:nvPr>
        </p:nvSpPr>
        <p:spPr/>
        <p:txBody>
          <a:bodyPr>
            <a:noAutofit/>
          </a:bodyPr>
          <a:lstStyle/>
          <a:p>
            <a:r>
              <a:rPr lang="en-US" sz="2600" dirty="0" smtClean="0">
                <a:solidFill>
                  <a:schemeClr val="tx2">
                    <a:lumMod val="50000"/>
                  </a:schemeClr>
                </a:solidFill>
              </a:rPr>
              <a:t>The Patient Protection and Affordable Care           Act (“ACA”) was passed in March of 2010 by the United States Congress.</a:t>
            </a:r>
          </a:p>
          <a:p>
            <a:pPr algn="just"/>
            <a:r>
              <a:rPr lang="en-US" sz="2600" dirty="0" smtClean="0">
                <a:solidFill>
                  <a:schemeClr val="tx2">
                    <a:lumMod val="50000"/>
                  </a:schemeClr>
                </a:solidFill>
              </a:rPr>
              <a:t>The ACA:</a:t>
            </a:r>
          </a:p>
          <a:p>
            <a:pPr lvl="1" algn="just"/>
            <a:r>
              <a:rPr lang="en-US" sz="2000" dirty="0">
                <a:solidFill>
                  <a:schemeClr val="tx2">
                    <a:lumMod val="50000"/>
                  </a:schemeClr>
                </a:solidFill>
              </a:rPr>
              <a:t>Creates premium subsidies for low income </a:t>
            </a:r>
            <a:r>
              <a:rPr lang="en-US" sz="2000" dirty="0" smtClean="0">
                <a:solidFill>
                  <a:schemeClr val="tx2">
                    <a:lumMod val="50000"/>
                  </a:schemeClr>
                </a:solidFill>
              </a:rPr>
              <a:t>individuals</a:t>
            </a:r>
          </a:p>
          <a:p>
            <a:pPr lvl="1" algn="just"/>
            <a:r>
              <a:rPr lang="en-US" sz="2000" dirty="0" smtClean="0">
                <a:solidFill>
                  <a:schemeClr val="tx2">
                    <a:lumMod val="50000"/>
                  </a:schemeClr>
                </a:solidFill>
              </a:rPr>
              <a:t>Enables consumers with pre-existing conditions to access private health insurance through guarantee issue</a:t>
            </a:r>
          </a:p>
          <a:p>
            <a:pPr lvl="1" algn="just"/>
            <a:r>
              <a:rPr lang="en-US" sz="2000" dirty="0" smtClean="0">
                <a:solidFill>
                  <a:schemeClr val="tx2">
                    <a:lumMod val="50000"/>
                  </a:schemeClr>
                </a:solidFill>
              </a:rPr>
              <a:t>Expands coverage of dependents to age 26</a:t>
            </a:r>
          </a:p>
          <a:p>
            <a:pPr lvl="1" algn="just"/>
            <a:r>
              <a:rPr lang="en-US" sz="2000" dirty="0" smtClean="0">
                <a:solidFill>
                  <a:schemeClr val="tx2">
                    <a:lumMod val="50000"/>
                  </a:schemeClr>
                </a:solidFill>
              </a:rPr>
              <a:t>Requires comprehensive benefit threshold in private market</a:t>
            </a:r>
            <a:endParaRPr lang="en-US" sz="2000" dirty="0">
              <a:solidFill>
                <a:schemeClr val="tx2">
                  <a:lumMod val="50000"/>
                </a:schemeClr>
              </a:solidFill>
            </a:endParaRPr>
          </a:p>
          <a:p>
            <a:pPr lvl="1" algn="just"/>
            <a:r>
              <a:rPr lang="en-US" sz="2000" dirty="0" smtClean="0">
                <a:solidFill>
                  <a:schemeClr val="tx2">
                    <a:lumMod val="50000"/>
                  </a:schemeClr>
                </a:solidFill>
              </a:rPr>
              <a:t>Mandates citizens to have </a:t>
            </a:r>
            <a:r>
              <a:rPr lang="en-US" sz="2000" dirty="0">
                <a:solidFill>
                  <a:schemeClr val="tx2">
                    <a:lumMod val="50000"/>
                  </a:schemeClr>
                </a:solidFill>
              </a:rPr>
              <a:t>health insurance </a:t>
            </a:r>
            <a:r>
              <a:rPr lang="en-US" sz="2000" dirty="0" smtClean="0">
                <a:solidFill>
                  <a:schemeClr val="tx2">
                    <a:lumMod val="50000"/>
                  </a:schemeClr>
                </a:solidFill>
              </a:rPr>
              <a:t>or face tax penalties</a:t>
            </a:r>
          </a:p>
          <a:p>
            <a:pPr lvl="1"/>
            <a:r>
              <a:rPr lang="en-US" sz="2000" dirty="0" smtClean="0">
                <a:solidFill>
                  <a:schemeClr val="tx2">
                    <a:lumMod val="50000"/>
                  </a:schemeClr>
                </a:solidFill>
              </a:rPr>
              <a:t>Mandates large businesses to provide coverage or face tax penalties</a:t>
            </a:r>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3</a:t>
            </a:fld>
            <a:endParaRPr lang="en-US" dirty="0"/>
          </a:p>
        </p:txBody>
      </p:sp>
    </p:spTree>
    <p:extLst>
      <p:ext uri="{BB962C8B-B14F-4D97-AF65-F5344CB8AC3E}">
        <p14:creationId xmlns:p14="http://schemas.microsoft.com/office/powerpoint/2010/main" val="244618796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763000" cy="1143000"/>
          </a:xfrm>
        </p:spPr>
        <p:txBody>
          <a:bodyPr>
            <a:normAutofit/>
          </a:bodyPr>
          <a:lstStyle/>
          <a:p>
            <a:pPr algn="ctr"/>
            <a:r>
              <a:rPr lang="en-US" sz="3200" dirty="0" smtClean="0">
                <a:solidFill>
                  <a:schemeClr val="tx2">
                    <a:lumMod val="50000"/>
                  </a:schemeClr>
                </a:solidFill>
              </a:rPr>
              <a:t>Addressing Concerns with Expansion: Fiscal Responsibility (Continued)</a:t>
            </a:r>
            <a:endParaRPr lang="en-US" sz="3200" dirty="0">
              <a:solidFill>
                <a:schemeClr val="tx2">
                  <a:lumMod val="50000"/>
                </a:schemeClr>
              </a:solidFill>
            </a:endParaRPr>
          </a:p>
        </p:txBody>
      </p:sp>
      <p:sp>
        <p:nvSpPr>
          <p:cNvPr id="2" name="Content Placeholder 1"/>
          <p:cNvSpPr>
            <a:spLocks noGrp="1"/>
          </p:cNvSpPr>
          <p:nvPr>
            <p:ph idx="1"/>
          </p:nvPr>
        </p:nvSpPr>
        <p:spPr>
          <a:xfrm>
            <a:off x="457200" y="1752601"/>
            <a:ext cx="8229600" cy="4876800"/>
          </a:xfrm>
        </p:spPr>
        <p:txBody>
          <a:bodyPr>
            <a:normAutofit fontScale="55000" lnSpcReduction="20000"/>
          </a:bodyPr>
          <a:lstStyle/>
          <a:p>
            <a:r>
              <a:rPr lang="en-US" sz="4200" dirty="0" smtClean="0">
                <a:solidFill>
                  <a:schemeClr val="tx2">
                    <a:lumMod val="50000"/>
                  </a:schemeClr>
                </a:solidFill>
              </a:rPr>
              <a:t>The State’s provider taxes are based on gross         receipts.  As providers see increased gross receipts,       the State’s gross revenues from provider taxes should increase, providing additional dollars for the State’s expanded population Medicaid match.  </a:t>
            </a:r>
          </a:p>
          <a:p>
            <a:r>
              <a:rPr lang="en-US" sz="4200" dirty="0" smtClean="0">
                <a:solidFill>
                  <a:schemeClr val="tx2">
                    <a:lumMod val="50000"/>
                  </a:schemeClr>
                </a:solidFill>
              </a:rPr>
              <a:t>The expanded use of managed care, particularly related to substance abuse and behavioral health, can aid in reducing the State’s substance abuse problem and creating other cost savings, freeing up resources that may be repurposed for the State’s expanded population Medicaid match.</a:t>
            </a:r>
          </a:p>
          <a:p>
            <a:r>
              <a:rPr lang="en-US" sz="4200" dirty="0" smtClean="0">
                <a:solidFill>
                  <a:schemeClr val="tx2">
                    <a:lumMod val="50000"/>
                  </a:schemeClr>
                </a:solidFill>
              </a:rPr>
              <a:t>The Public Works DHHR Report identified over $50 million in annual savings through efficiencies that can be repurposed for the State’s expanded population Medicaid match</a:t>
            </a:r>
            <a:r>
              <a:rPr lang="en-US" sz="4200" dirty="0" smtClean="0"/>
              <a:t>. </a:t>
            </a:r>
            <a:endParaRPr lang="en-US" sz="3200" dirty="0" smtClean="0"/>
          </a:p>
          <a:p>
            <a:pPr marL="109728" indent="0" algn="just">
              <a:buNone/>
            </a:pPr>
            <a:endParaRPr lang="en-US" sz="2800" dirty="0" smtClean="0"/>
          </a:p>
          <a:p>
            <a:pPr algn="just"/>
            <a:endParaRPr lang="en-US" sz="2800" dirty="0" smtClean="0"/>
          </a:p>
          <a:p>
            <a:pPr algn="just"/>
            <a:endParaRPr lang="en-US" sz="2800" dirty="0" smtClean="0"/>
          </a:p>
          <a:p>
            <a:pPr marL="109728" indent="0" algn="just">
              <a:buNone/>
            </a:pPr>
            <a:endParaRPr lang="en-US" sz="2800" dirty="0" smtClean="0"/>
          </a:p>
          <a:p>
            <a:pPr marL="109728" indent="0" algn="just">
              <a:buNone/>
            </a:pPr>
            <a:endParaRPr lang="en-US" sz="2800" dirty="0" smtClean="0"/>
          </a:p>
          <a:p>
            <a:pPr algn="just"/>
            <a:endParaRPr lang="en-US" sz="2800" dirty="0" smtClean="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30</a:t>
            </a:fld>
            <a:endParaRPr lang="en-US" dirty="0"/>
          </a:p>
        </p:txBody>
      </p:sp>
    </p:spTree>
    <p:extLst>
      <p:ext uri="{BB962C8B-B14F-4D97-AF65-F5344CB8AC3E}">
        <p14:creationId xmlns:p14="http://schemas.microsoft.com/office/powerpoint/2010/main" val="1052139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763000" cy="1143000"/>
          </a:xfrm>
        </p:spPr>
        <p:txBody>
          <a:bodyPr>
            <a:normAutofit/>
          </a:bodyPr>
          <a:lstStyle/>
          <a:p>
            <a:pPr algn="ctr"/>
            <a:r>
              <a:rPr lang="en-US" sz="3400" dirty="0" smtClean="0">
                <a:solidFill>
                  <a:schemeClr val="tx2">
                    <a:lumMod val="50000"/>
                  </a:schemeClr>
                </a:solidFill>
              </a:rPr>
              <a:t>Addressing Concerns with Expansion:  Federal Stability</a:t>
            </a:r>
            <a:endParaRPr lang="en-US" sz="3400" dirty="0">
              <a:solidFill>
                <a:schemeClr val="tx2">
                  <a:lumMod val="50000"/>
                </a:schemeClr>
              </a:solidFill>
            </a:endParaRPr>
          </a:p>
        </p:txBody>
      </p:sp>
      <p:sp>
        <p:nvSpPr>
          <p:cNvPr id="2" name="Content Placeholder 1"/>
          <p:cNvSpPr>
            <a:spLocks noGrp="1"/>
          </p:cNvSpPr>
          <p:nvPr>
            <p:ph idx="1"/>
          </p:nvPr>
        </p:nvSpPr>
        <p:spPr>
          <a:xfrm>
            <a:off x="457200" y="1600201"/>
            <a:ext cx="8229600" cy="4800600"/>
          </a:xfrm>
        </p:spPr>
        <p:txBody>
          <a:bodyPr>
            <a:normAutofit fontScale="85000" lnSpcReduction="10000"/>
          </a:bodyPr>
          <a:lstStyle/>
          <a:p>
            <a:pPr marL="0" indent="0">
              <a:buNone/>
            </a:pPr>
            <a:r>
              <a:rPr lang="en-US" sz="2900" b="1" i="1" dirty="0" smtClean="0">
                <a:solidFill>
                  <a:schemeClr val="tx2">
                    <a:lumMod val="50000"/>
                  </a:schemeClr>
                </a:solidFill>
              </a:rPr>
              <a:t>Concern: The State remains concerned about    federal spending and revenue policies, leading to questions as to whether Federal match rates will remain in place.</a:t>
            </a:r>
          </a:p>
          <a:p>
            <a:r>
              <a:rPr lang="en-US" sz="2900" dirty="0" smtClean="0">
                <a:solidFill>
                  <a:schemeClr val="tx2">
                    <a:lumMod val="50000"/>
                  </a:schemeClr>
                </a:solidFill>
              </a:rPr>
              <a:t>If the Federal government changes the rules of the game, the State must be in a position to re-evaluate ability to manage and pay for expanded population.</a:t>
            </a:r>
          </a:p>
          <a:p>
            <a:pPr lvl="1"/>
            <a:r>
              <a:rPr lang="en-US" sz="2500" dirty="0" smtClean="0">
                <a:solidFill>
                  <a:schemeClr val="tx2">
                    <a:lumMod val="50000"/>
                  </a:schemeClr>
                </a:solidFill>
              </a:rPr>
              <a:t>Given the current dynamics at the Federal level, it does not appear that match rate for first three years will changes – a 100% match rate.</a:t>
            </a:r>
          </a:p>
          <a:p>
            <a:pPr lvl="1"/>
            <a:r>
              <a:rPr lang="en-US" sz="2500" dirty="0" smtClean="0">
                <a:solidFill>
                  <a:schemeClr val="tx2">
                    <a:lumMod val="50000"/>
                  </a:schemeClr>
                </a:solidFill>
              </a:rPr>
              <a:t>If the Federal government does not maintain its part of the bargain, West Virginia must protect itself and may be forced to discontinue providing healthcare benefits to the expansion population.</a:t>
            </a:r>
            <a:endParaRPr lang="en-US" sz="2800" dirty="0">
              <a:solidFill>
                <a:schemeClr val="tx2">
                  <a:lumMod val="50000"/>
                </a:schemeClr>
              </a:solidFill>
            </a:endParaRPr>
          </a:p>
          <a:p>
            <a:pPr algn="just"/>
            <a:endParaRPr lang="en-US" sz="2800" dirty="0"/>
          </a:p>
          <a:p>
            <a:pPr algn="just"/>
            <a:endParaRPr lang="en-US" sz="2800" dirty="0" smtClean="0"/>
          </a:p>
          <a:p>
            <a:pPr algn="just"/>
            <a:endParaRPr lang="en-US" sz="2800" dirty="0" smtClean="0"/>
          </a:p>
          <a:p>
            <a:pPr marL="109728" indent="0" algn="just">
              <a:buNone/>
            </a:pPr>
            <a:endParaRPr lang="en-US" sz="2800" dirty="0" smtClean="0"/>
          </a:p>
          <a:p>
            <a:pPr marL="109728" indent="0" algn="just">
              <a:buNone/>
            </a:pPr>
            <a:endParaRPr lang="en-US" sz="2800" dirty="0" smtClean="0"/>
          </a:p>
          <a:p>
            <a:pPr algn="just"/>
            <a:endParaRPr lang="en-US" sz="2800" dirty="0" smtClean="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31</a:t>
            </a:fld>
            <a:endParaRPr lang="en-US" dirty="0"/>
          </a:p>
        </p:txBody>
      </p:sp>
    </p:spTree>
    <p:extLst>
      <p:ext uri="{BB962C8B-B14F-4D97-AF65-F5344CB8AC3E}">
        <p14:creationId xmlns:p14="http://schemas.microsoft.com/office/powerpoint/2010/main" val="120282207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763000" cy="1143000"/>
          </a:xfrm>
        </p:spPr>
        <p:txBody>
          <a:bodyPr>
            <a:normAutofit/>
          </a:bodyPr>
          <a:lstStyle/>
          <a:p>
            <a:pPr algn="ctr"/>
            <a:r>
              <a:rPr lang="en-US" sz="3400" dirty="0" smtClean="0">
                <a:solidFill>
                  <a:schemeClr val="tx2">
                    <a:lumMod val="50000"/>
                  </a:schemeClr>
                </a:solidFill>
              </a:rPr>
              <a:t>Addressing Concerns with Expansion:  Federal Stability</a:t>
            </a:r>
            <a:endParaRPr lang="en-US" sz="3400" dirty="0">
              <a:solidFill>
                <a:schemeClr val="tx2">
                  <a:lumMod val="50000"/>
                </a:schemeClr>
              </a:solidFill>
            </a:endParaRPr>
          </a:p>
        </p:txBody>
      </p:sp>
      <p:sp>
        <p:nvSpPr>
          <p:cNvPr id="2" name="Content Placeholder 1"/>
          <p:cNvSpPr>
            <a:spLocks noGrp="1"/>
          </p:cNvSpPr>
          <p:nvPr>
            <p:ph idx="1"/>
          </p:nvPr>
        </p:nvSpPr>
        <p:spPr>
          <a:xfrm>
            <a:off x="457200" y="1600201"/>
            <a:ext cx="8229600" cy="4800600"/>
          </a:xfrm>
        </p:spPr>
        <p:txBody>
          <a:bodyPr>
            <a:normAutofit lnSpcReduction="10000"/>
          </a:bodyPr>
          <a:lstStyle/>
          <a:p>
            <a:r>
              <a:rPr lang="en-US" sz="2900" dirty="0" smtClean="0">
                <a:solidFill>
                  <a:schemeClr val="tx2">
                    <a:lumMod val="50000"/>
                  </a:schemeClr>
                </a:solidFill>
              </a:rPr>
              <a:t>In addition to fiscal policy, HHS has been         slow in finalizing rules and making programmatic decisions.  These delays add systemic risk to the ACA. </a:t>
            </a:r>
          </a:p>
          <a:p>
            <a:pPr lvl="1"/>
            <a:r>
              <a:rPr lang="en-US" sz="2500" dirty="0" smtClean="0">
                <a:solidFill>
                  <a:schemeClr val="tx2">
                    <a:lumMod val="50000"/>
                  </a:schemeClr>
                </a:solidFill>
              </a:rPr>
              <a:t>West Virginia and other States must have cooperation and flexibility to respond to HHS as it makes policy choices.  WV </a:t>
            </a:r>
            <a:r>
              <a:rPr lang="en-US" sz="2500" dirty="0">
                <a:solidFill>
                  <a:schemeClr val="tx2">
                    <a:lumMod val="50000"/>
                  </a:schemeClr>
                </a:solidFill>
              </a:rPr>
              <a:t>demands flexibility from HHS to </a:t>
            </a:r>
            <a:r>
              <a:rPr lang="en-US" sz="2500" dirty="0" smtClean="0">
                <a:solidFill>
                  <a:schemeClr val="tx2">
                    <a:lumMod val="50000"/>
                  </a:schemeClr>
                </a:solidFill>
              </a:rPr>
              <a:t>control as </a:t>
            </a:r>
            <a:r>
              <a:rPr lang="en-US" sz="2500" dirty="0">
                <a:solidFill>
                  <a:schemeClr val="tx2">
                    <a:lumMod val="50000"/>
                  </a:schemeClr>
                </a:solidFill>
              </a:rPr>
              <a:t>much as possible </a:t>
            </a:r>
            <a:r>
              <a:rPr lang="en-US" sz="2500" dirty="0" smtClean="0">
                <a:solidFill>
                  <a:schemeClr val="tx2">
                    <a:lumMod val="50000"/>
                  </a:schemeClr>
                </a:solidFill>
              </a:rPr>
              <a:t>the fiscal </a:t>
            </a:r>
            <a:r>
              <a:rPr lang="en-US" sz="2500" dirty="0">
                <a:solidFill>
                  <a:schemeClr val="tx2">
                    <a:lumMod val="50000"/>
                  </a:schemeClr>
                </a:solidFill>
              </a:rPr>
              <a:t>impact of </a:t>
            </a:r>
            <a:r>
              <a:rPr lang="en-US" sz="2500" dirty="0" smtClean="0">
                <a:solidFill>
                  <a:schemeClr val="tx2">
                    <a:lumMod val="50000"/>
                  </a:schemeClr>
                </a:solidFill>
              </a:rPr>
              <a:t>expansion on West Virginia.</a:t>
            </a:r>
          </a:p>
          <a:p>
            <a:r>
              <a:rPr lang="en-US" sz="2900" dirty="0" smtClean="0">
                <a:solidFill>
                  <a:schemeClr val="tx2">
                    <a:lumMod val="50000"/>
                  </a:schemeClr>
                </a:solidFill>
              </a:rPr>
              <a:t>West Virginia must remain vigilant in monitoring federal developments.</a:t>
            </a:r>
            <a:endParaRPr lang="en-US" sz="2900" dirty="0">
              <a:solidFill>
                <a:schemeClr val="tx2">
                  <a:lumMod val="50000"/>
                </a:schemeClr>
              </a:solidFill>
            </a:endParaRPr>
          </a:p>
          <a:p>
            <a:pPr algn="just"/>
            <a:endParaRPr lang="en-US" sz="2800" dirty="0"/>
          </a:p>
          <a:p>
            <a:pPr algn="just"/>
            <a:endParaRPr lang="en-US" sz="2800" dirty="0"/>
          </a:p>
          <a:p>
            <a:pPr algn="just"/>
            <a:endParaRPr lang="en-US" sz="2800" dirty="0" smtClean="0"/>
          </a:p>
          <a:p>
            <a:pPr algn="just"/>
            <a:endParaRPr lang="en-US" sz="2800" dirty="0" smtClean="0"/>
          </a:p>
          <a:p>
            <a:pPr marL="109728" indent="0" algn="just">
              <a:buNone/>
            </a:pPr>
            <a:endParaRPr lang="en-US" sz="2800" dirty="0" smtClean="0"/>
          </a:p>
          <a:p>
            <a:pPr marL="109728" indent="0" algn="just">
              <a:buNone/>
            </a:pPr>
            <a:endParaRPr lang="en-US" sz="2800" dirty="0" smtClean="0"/>
          </a:p>
          <a:p>
            <a:pPr algn="just"/>
            <a:endParaRPr lang="en-US" sz="2800" dirty="0" smtClean="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32</a:t>
            </a:fld>
            <a:endParaRPr lang="en-US" dirty="0"/>
          </a:p>
        </p:txBody>
      </p:sp>
    </p:spTree>
    <p:extLst>
      <p:ext uri="{BB962C8B-B14F-4D97-AF65-F5344CB8AC3E}">
        <p14:creationId xmlns:p14="http://schemas.microsoft.com/office/powerpoint/2010/main" val="25855071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839200" cy="1143000"/>
          </a:xfrm>
        </p:spPr>
        <p:txBody>
          <a:bodyPr>
            <a:normAutofit/>
          </a:bodyPr>
          <a:lstStyle/>
          <a:p>
            <a:pPr algn="ctr"/>
            <a:r>
              <a:rPr lang="en-US" sz="3400" dirty="0" smtClean="0">
                <a:solidFill>
                  <a:schemeClr val="tx2">
                    <a:lumMod val="50000"/>
                  </a:schemeClr>
                </a:solidFill>
              </a:rPr>
              <a:t>Addressing Concerns with Expansion: Sovereignty</a:t>
            </a:r>
            <a:endParaRPr lang="en-US" sz="3400" dirty="0">
              <a:solidFill>
                <a:schemeClr val="tx2">
                  <a:lumMod val="50000"/>
                </a:schemeClr>
              </a:solidFill>
            </a:endParaRPr>
          </a:p>
        </p:txBody>
      </p:sp>
      <p:sp>
        <p:nvSpPr>
          <p:cNvPr id="2" name="Content Placeholder 1"/>
          <p:cNvSpPr>
            <a:spLocks noGrp="1"/>
          </p:cNvSpPr>
          <p:nvPr>
            <p:ph idx="1"/>
          </p:nvPr>
        </p:nvSpPr>
        <p:spPr>
          <a:xfrm>
            <a:off x="457200" y="1752600"/>
            <a:ext cx="8229600" cy="4005072"/>
          </a:xfrm>
        </p:spPr>
        <p:txBody>
          <a:bodyPr>
            <a:normAutofit fontScale="92500"/>
          </a:bodyPr>
          <a:lstStyle/>
          <a:p>
            <a:pPr marL="0" indent="0">
              <a:buNone/>
            </a:pPr>
            <a:r>
              <a:rPr lang="en-US" sz="2800" b="1" i="1" dirty="0" smtClean="0">
                <a:solidFill>
                  <a:schemeClr val="tx2">
                    <a:lumMod val="50000"/>
                  </a:schemeClr>
                </a:solidFill>
              </a:rPr>
              <a:t>Concern: The State of West Virginia should          be given maximum flexibility to address Medicaid costs and delivery.</a:t>
            </a:r>
          </a:p>
          <a:p>
            <a:r>
              <a:rPr lang="en-US" sz="2800" dirty="0" smtClean="0">
                <a:solidFill>
                  <a:schemeClr val="tx2">
                    <a:lumMod val="50000"/>
                  </a:schemeClr>
                </a:solidFill>
              </a:rPr>
              <a:t>State will explore Innovation Waivers in 2017, adding long term flexibility for the State.</a:t>
            </a:r>
          </a:p>
          <a:p>
            <a:pPr algn="just"/>
            <a:r>
              <a:rPr lang="en-US" sz="2800" dirty="0" smtClean="0">
                <a:solidFill>
                  <a:schemeClr val="tx2">
                    <a:lumMod val="50000"/>
                  </a:schemeClr>
                </a:solidFill>
              </a:rPr>
              <a:t>West Virginia will engage in ongoing </a:t>
            </a:r>
            <a:r>
              <a:rPr lang="en-US" sz="2800" dirty="0">
                <a:solidFill>
                  <a:schemeClr val="tx2">
                    <a:lumMod val="50000"/>
                  </a:schemeClr>
                </a:solidFill>
              </a:rPr>
              <a:t>negotiations </a:t>
            </a:r>
            <a:r>
              <a:rPr lang="en-US" sz="2800" dirty="0" smtClean="0">
                <a:solidFill>
                  <a:schemeClr val="tx2">
                    <a:lumMod val="50000"/>
                  </a:schemeClr>
                </a:solidFill>
              </a:rPr>
              <a:t>with HHS and monitor negotiations between </a:t>
            </a:r>
            <a:r>
              <a:rPr lang="en-US" sz="2800" dirty="0">
                <a:solidFill>
                  <a:schemeClr val="tx2">
                    <a:lumMod val="50000"/>
                  </a:schemeClr>
                </a:solidFill>
              </a:rPr>
              <a:t>states and federal government </a:t>
            </a:r>
            <a:r>
              <a:rPr lang="en-US" sz="2800" dirty="0" smtClean="0">
                <a:solidFill>
                  <a:schemeClr val="tx2">
                    <a:lumMod val="50000"/>
                  </a:schemeClr>
                </a:solidFill>
              </a:rPr>
              <a:t>to allow West Virginia to control its own destiny in every reasonable manner.</a:t>
            </a:r>
          </a:p>
          <a:p>
            <a:pPr algn="just"/>
            <a:endParaRPr lang="en-US" sz="2800" dirty="0"/>
          </a:p>
          <a:p>
            <a:pPr algn="just"/>
            <a:endParaRPr lang="en-US" sz="2800" dirty="0"/>
          </a:p>
          <a:p>
            <a:pPr algn="just"/>
            <a:endParaRPr lang="en-US" sz="2800" dirty="0" smtClean="0"/>
          </a:p>
          <a:p>
            <a:pPr algn="just"/>
            <a:endParaRPr lang="en-US" sz="2800" dirty="0" smtClean="0"/>
          </a:p>
          <a:p>
            <a:pPr algn="just"/>
            <a:endParaRPr lang="en-US" sz="2800" dirty="0" smtClean="0"/>
          </a:p>
          <a:p>
            <a:pPr algn="just"/>
            <a:endParaRPr lang="en-US" sz="2800" dirty="0" smtClean="0"/>
          </a:p>
          <a:p>
            <a:pPr marL="109728" indent="0" algn="just">
              <a:buNone/>
            </a:pPr>
            <a:endParaRPr lang="en-US" sz="2800" dirty="0" smtClean="0"/>
          </a:p>
          <a:p>
            <a:pPr marL="109728" indent="0" algn="just">
              <a:buNone/>
            </a:pPr>
            <a:endParaRPr lang="en-US" sz="2800" dirty="0" smtClean="0"/>
          </a:p>
          <a:p>
            <a:pPr algn="just"/>
            <a:endParaRPr lang="en-US" sz="2800" dirty="0" smtClean="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33</a:t>
            </a:fld>
            <a:endParaRPr lang="en-US" dirty="0"/>
          </a:p>
        </p:txBody>
      </p:sp>
    </p:spTree>
    <p:extLst>
      <p:ext uri="{BB962C8B-B14F-4D97-AF65-F5344CB8AC3E}">
        <p14:creationId xmlns:p14="http://schemas.microsoft.com/office/powerpoint/2010/main" val="139016655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763000" cy="1143000"/>
          </a:xfrm>
        </p:spPr>
        <p:txBody>
          <a:bodyPr>
            <a:normAutofit/>
          </a:bodyPr>
          <a:lstStyle/>
          <a:p>
            <a:pPr algn="ctr"/>
            <a:r>
              <a:rPr lang="en-US" sz="2600" dirty="0" smtClean="0">
                <a:solidFill>
                  <a:schemeClr val="tx2">
                    <a:lumMod val="50000"/>
                  </a:schemeClr>
                </a:solidFill>
              </a:rPr>
              <a:t>Addressing Concerns of Expansion: The Problems with the Current Medicaid Program</a:t>
            </a:r>
            <a:endParaRPr lang="en-US" sz="2600" dirty="0">
              <a:solidFill>
                <a:schemeClr val="tx2">
                  <a:lumMod val="50000"/>
                </a:schemeClr>
              </a:solidFill>
            </a:endParaRPr>
          </a:p>
        </p:txBody>
      </p:sp>
      <p:sp>
        <p:nvSpPr>
          <p:cNvPr id="2" name="Content Placeholder 1"/>
          <p:cNvSpPr>
            <a:spLocks noGrp="1"/>
          </p:cNvSpPr>
          <p:nvPr>
            <p:ph idx="1"/>
          </p:nvPr>
        </p:nvSpPr>
        <p:spPr/>
        <p:txBody>
          <a:bodyPr>
            <a:normAutofit lnSpcReduction="10000"/>
          </a:bodyPr>
          <a:lstStyle/>
          <a:p>
            <a:pPr marL="109728" indent="0">
              <a:buNone/>
            </a:pPr>
            <a:r>
              <a:rPr lang="en-US" sz="2800" b="1" i="1" dirty="0" smtClean="0">
                <a:solidFill>
                  <a:schemeClr val="tx2">
                    <a:lumMod val="50000"/>
                  </a:schemeClr>
                </a:solidFill>
              </a:rPr>
              <a:t>Concern: The Current Medicaid Program           has identified weaknesses and funding problems.</a:t>
            </a:r>
          </a:p>
          <a:p>
            <a:r>
              <a:rPr lang="en-US" sz="2800" dirty="0" smtClean="0">
                <a:solidFill>
                  <a:schemeClr val="tx2">
                    <a:lumMod val="50000"/>
                  </a:schemeClr>
                </a:solidFill>
              </a:rPr>
              <a:t>The State must be dedicated in addressing implementation challenges related to the significant infrastructure and personnel needs associated with expansion. </a:t>
            </a:r>
          </a:p>
          <a:p>
            <a:r>
              <a:rPr lang="en-US" sz="2800" dirty="0" smtClean="0">
                <a:solidFill>
                  <a:schemeClr val="tx2">
                    <a:lumMod val="50000"/>
                  </a:schemeClr>
                </a:solidFill>
              </a:rPr>
              <a:t>The State must continue to look at ways to address the current </a:t>
            </a:r>
            <a:r>
              <a:rPr lang="en-US" sz="2800" dirty="0">
                <a:solidFill>
                  <a:schemeClr val="tx2">
                    <a:lumMod val="50000"/>
                  </a:schemeClr>
                </a:solidFill>
              </a:rPr>
              <a:t>Medicaid program </a:t>
            </a:r>
            <a:r>
              <a:rPr lang="en-US" sz="2800" dirty="0" smtClean="0">
                <a:solidFill>
                  <a:schemeClr val="tx2">
                    <a:lumMod val="50000"/>
                  </a:schemeClr>
                </a:solidFill>
              </a:rPr>
              <a:t>faces </a:t>
            </a:r>
            <a:r>
              <a:rPr lang="en-US" sz="2800" dirty="0">
                <a:solidFill>
                  <a:schemeClr val="tx2">
                    <a:lumMod val="50000"/>
                  </a:schemeClr>
                </a:solidFill>
              </a:rPr>
              <a:t>long term funding issues, which is exacerbated by </a:t>
            </a:r>
            <a:r>
              <a:rPr lang="en-US" sz="2800" dirty="0" smtClean="0">
                <a:solidFill>
                  <a:schemeClr val="tx2">
                    <a:lumMod val="50000"/>
                  </a:schemeClr>
                </a:solidFill>
              </a:rPr>
              <a:t>expansion.</a:t>
            </a:r>
            <a:endParaRPr lang="en-US" sz="2800" dirty="0">
              <a:solidFill>
                <a:schemeClr val="tx2">
                  <a:lumMod val="50000"/>
                </a:schemeClr>
              </a:solidFill>
            </a:endParaRPr>
          </a:p>
          <a:p>
            <a:pPr algn="just"/>
            <a:endParaRPr lang="en-US" sz="2800" dirty="0" smtClean="0"/>
          </a:p>
          <a:p>
            <a:pPr algn="just"/>
            <a:endParaRPr lang="en-US" sz="2800" dirty="0" smtClean="0"/>
          </a:p>
          <a:p>
            <a:pPr algn="just"/>
            <a:endParaRPr lang="en-US" sz="2800" dirty="0" smtClean="0"/>
          </a:p>
          <a:p>
            <a:pPr marL="109728" indent="0" algn="just">
              <a:buNone/>
            </a:pPr>
            <a:endParaRPr lang="en-US" sz="2800" dirty="0" smtClean="0"/>
          </a:p>
          <a:p>
            <a:pPr marL="109728" indent="0" algn="just">
              <a:buNone/>
            </a:pPr>
            <a:endParaRPr lang="en-US" sz="2800" dirty="0" smtClean="0"/>
          </a:p>
          <a:p>
            <a:pPr algn="just"/>
            <a:endParaRPr lang="en-US" sz="2800" dirty="0" smtClean="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34</a:t>
            </a:fld>
            <a:endParaRPr lang="en-US" dirty="0"/>
          </a:p>
        </p:txBody>
      </p:sp>
    </p:spTree>
    <p:extLst>
      <p:ext uri="{BB962C8B-B14F-4D97-AF65-F5344CB8AC3E}">
        <p14:creationId xmlns:p14="http://schemas.microsoft.com/office/powerpoint/2010/main" val="33389023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763000" cy="1143000"/>
          </a:xfrm>
        </p:spPr>
        <p:txBody>
          <a:bodyPr>
            <a:noAutofit/>
          </a:bodyPr>
          <a:lstStyle/>
          <a:p>
            <a:pPr algn="ctr"/>
            <a:r>
              <a:rPr lang="en-US" sz="3000" dirty="0" smtClean="0">
                <a:solidFill>
                  <a:schemeClr val="tx2">
                    <a:lumMod val="50000"/>
                  </a:schemeClr>
                </a:solidFill>
              </a:rPr>
              <a:t>Addressing Concerns of Expansion: The Problems with the Current Medicaid Program</a:t>
            </a:r>
            <a:endParaRPr lang="en-US" sz="3000" dirty="0">
              <a:solidFill>
                <a:schemeClr val="tx2">
                  <a:lumMod val="50000"/>
                </a:schemeClr>
              </a:solidFill>
            </a:endParaRPr>
          </a:p>
        </p:txBody>
      </p:sp>
      <p:sp>
        <p:nvSpPr>
          <p:cNvPr id="2" name="Content Placeholder 1"/>
          <p:cNvSpPr>
            <a:spLocks noGrp="1"/>
          </p:cNvSpPr>
          <p:nvPr>
            <p:ph idx="1"/>
          </p:nvPr>
        </p:nvSpPr>
        <p:spPr/>
        <p:txBody>
          <a:bodyPr>
            <a:normAutofit/>
          </a:bodyPr>
          <a:lstStyle/>
          <a:p>
            <a:r>
              <a:rPr lang="en-US" sz="2800" dirty="0" smtClean="0">
                <a:solidFill>
                  <a:schemeClr val="tx2">
                    <a:lumMod val="50000"/>
                  </a:schemeClr>
                </a:solidFill>
              </a:rPr>
              <a:t>Medicaid nationally suffers from          inefficiency with risk that expansion exacerbates problem, the State must use the Public Works DHHR Report to effectively manage Medicaid.</a:t>
            </a:r>
          </a:p>
          <a:p>
            <a:r>
              <a:rPr lang="en-US" sz="2800" dirty="0" smtClean="0">
                <a:solidFill>
                  <a:schemeClr val="tx2">
                    <a:lumMod val="50000"/>
                  </a:schemeClr>
                </a:solidFill>
              </a:rPr>
              <a:t>The Public Works Report on DHHR can lead to increased efficiencies at Medicaid in a number of key areas. </a:t>
            </a:r>
          </a:p>
          <a:p>
            <a:pPr algn="just"/>
            <a:endParaRPr lang="en-US" sz="2800" dirty="0" smtClean="0"/>
          </a:p>
          <a:p>
            <a:pPr algn="just"/>
            <a:endParaRPr lang="en-US" sz="2800" dirty="0" smtClean="0"/>
          </a:p>
          <a:p>
            <a:pPr algn="just"/>
            <a:endParaRPr lang="en-US" sz="2800" dirty="0" smtClean="0"/>
          </a:p>
          <a:p>
            <a:pPr algn="just"/>
            <a:endParaRPr lang="en-US" sz="2800" dirty="0" smtClean="0"/>
          </a:p>
          <a:p>
            <a:pPr marL="109728" indent="0" algn="just">
              <a:buNone/>
            </a:pPr>
            <a:endParaRPr lang="en-US" sz="2800" dirty="0" smtClean="0"/>
          </a:p>
          <a:p>
            <a:pPr marL="109728" indent="0" algn="just">
              <a:buNone/>
            </a:pPr>
            <a:endParaRPr lang="en-US" sz="2800" dirty="0" smtClean="0"/>
          </a:p>
          <a:p>
            <a:pPr algn="just"/>
            <a:endParaRPr lang="en-US" sz="2800" dirty="0" smtClean="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35</a:t>
            </a:fld>
            <a:endParaRPr lang="en-US" dirty="0"/>
          </a:p>
        </p:txBody>
      </p:sp>
    </p:spTree>
    <p:extLst>
      <p:ext uri="{BB962C8B-B14F-4D97-AF65-F5344CB8AC3E}">
        <p14:creationId xmlns:p14="http://schemas.microsoft.com/office/powerpoint/2010/main" val="29930368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763000" cy="1143000"/>
          </a:xfrm>
        </p:spPr>
        <p:txBody>
          <a:bodyPr>
            <a:normAutofit/>
          </a:bodyPr>
          <a:lstStyle/>
          <a:p>
            <a:pPr algn="ctr"/>
            <a:r>
              <a:rPr lang="en-US" sz="3000" dirty="0" smtClean="0">
                <a:solidFill>
                  <a:schemeClr val="tx2">
                    <a:lumMod val="50000"/>
                  </a:schemeClr>
                </a:solidFill>
              </a:rPr>
              <a:t>Addressing the Concerns of Expansion: Controlling Costs Through Managed Care</a:t>
            </a:r>
            <a:endParaRPr lang="en-US" sz="3000" dirty="0">
              <a:solidFill>
                <a:schemeClr val="tx2">
                  <a:lumMod val="50000"/>
                </a:schemeClr>
              </a:solidFill>
            </a:endParaRPr>
          </a:p>
        </p:txBody>
      </p:sp>
      <p:sp>
        <p:nvSpPr>
          <p:cNvPr id="2" name="Content Placeholder 1"/>
          <p:cNvSpPr>
            <a:spLocks noGrp="1"/>
          </p:cNvSpPr>
          <p:nvPr>
            <p:ph idx="1"/>
          </p:nvPr>
        </p:nvSpPr>
        <p:spPr>
          <a:xfrm>
            <a:off x="457200" y="1752601"/>
            <a:ext cx="8229600" cy="5029200"/>
          </a:xfrm>
        </p:spPr>
        <p:txBody>
          <a:bodyPr>
            <a:normAutofit/>
          </a:bodyPr>
          <a:lstStyle/>
          <a:p>
            <a:r>
              <a:rPr lang="en-US" sz="2800" dirty="0" smtClean="0">
                <a:solidFill>
                  <a:schemeClr val="tx2">
                    <a:lumMod val="50000"/>
                  </a:schemeClr>
                </a:solidFill>
              </a:rPr>
              <a:t>For West Virginia’s baseline Medicaid    program, services except for behavioral health, personal care, pediatric dentistry, and Non-Emergency Medical Transportation already in the State’s managed care system, with millions in savings to the State and Federal Government each year.</a:t>
            </a:r>
          </a:p>
          <a:p>
            <a:pPr algn="just"/>
            <a:r>
              <a:rPr lang="en-US" sz="2800" dirty="0" smtClean="0">
                <a:solidFill>
                  <a:schemeClr val="tx2">
                    <a:lumMod val="50000"/>
                  </a:schemeClr>
                </a:solidFill>
              </a:rPr>
              <a:t>To effectively control costs, West Virginia will move remaining pieces of services into managed care for CURRENT and EXPANDED population. </a:t>
            </a:r>
            <a:r>
              <a:rPr lang="en-US" sz="2800" dirty="0" smtClean="0"/>
              <a:t> </a:t>
            </a:r>
          </a:p>
          <a:p>
            <a:pPr algn="just"/>
            <a:endParaRPr lang="en-US" sz="2800" dirty="0" smtClean="0"/>
          </a:p>
          <a:p>
            <a:pPr marL="109728" indent="0" algn="just">
              <a:buNone/>
            </a:pPr>
            <a:endParaRPr lang="en-US" sz="2800" dirty="0"/>
          </a:p>
          <a:p>
            <a:pPr lvl="1" algn="just"/>
            <a:endParaRPr lang="en-US" sz="2400" dirty="0" smtClean="0"/>
          </a:p>
          <a:p>
            <a:pPr lvl="1" algn="just"/>
            <a:endParaRPr lang="en-US" sz="2400" dirty="0"/>
          </a:p>
          <a:p>
            <a:pPr marL="109728" indent="0" algn="just">
              <a:buNone/>
            </a:pPr>
            <a:endParaRPr lang="en-US" sz="2800" dirty="0" smtClean="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36</a:t>
            </a:fld>
            <a:endParaRPr lang="en-US" dirty="0"/>
          </a:p>
        </p:txBody>
      </p:sp>
    </p:spTree>
    <p:extLst>
      <p:ext uri="{BB962C8B-B14F-4D97-AF65-F5344CB8AC3E}">
        <p14:creationId xmlns:p14="http://schemas.microsoft.com/office/powerpoint/2010/main" val="111881313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763000" cy="1143000"/>
          </a:xfrm>
        </p:spPr>
        <p:txBody>
          <a:bodyPr>
            <a:normAutofit/>
          </a:bodyPr>
          <a:lstStyle/>
          <a:p>
            <a:pPr algn="ctr"/>
            <a:r>
              <a:rPr lang="en-US" sz="3000" dirty="0" smtClean="0">
                <a:solidFill>
                  <a:schemeClr val="tx2">
                    <a:lumMod val="50000"/>
                  </a:schemeClr>
                </a:solidFill>
              </a:rPr>
              <a:t>Addressing the Concerns of Expansion: Controlling Costs Through Managed Care</a:t>
            </a:r>
            <a:endParaRPr lang="en-US" sz="3000" dirty="0">
              <a:solidFill>
                <a:schemeClr val="tx2">
                  <a:lumMod val="50000"/>
                </a:schemeClr>
              </a:solidFill>
            </a:endParaRPr>
          </a:p>
        </p:txBody>
      </p:sp>
      <p:sp>
        <p:nvSpPr>
          <p:cNvPr id="2" name="Content Placeholder 1"/>
          <p:cNvSpPr>
            <a:spLocks noGrp="1"/>
          </p:cNvSpPr>
          <p:nvPr>
            <p:ph idx="1"/>
          </p:nvPr>
        </p:nvSpPr>
        <p:spPr>
          <a:xfrm>
            <a:off x="457200" y="1752601"/>
            <a:ext cx="8229600" cy="5029200"/>
          </a:xfrm>
        </p:spPr>
        <p:txBody>
          <a:bodyPr>
            <a:normAutofit fontScale="92500" lnSpcReduction="20000"/>
          </a:bodyPr>
          <a:lstStyle/>
          <a:p>
            <a:r>
              <a:rPr lang="en-US" sz="2800" dirty="0" smtClean="0">
                <a:solidFill>
                  <a:schemeClr val="tx2">
                    <a:lumMod val="50000"/>
                  </a:schemeClr>
                </a:solidFill>
              </a:rPr>
              <a:t>Providing full </a:t>
            </a:r>
            <a:r>
              <a:rPr lang="en-US" sz="2800" dirty="0">
                <a:solidFill>
                  <a:schemeClr val="tx2">
                    <a:lumMod val="50000"/>
                  </a:schemeClr>
                </a:solidFill>
              </a:rPr>
              <a:t>benefits through managed care </a:t>
            </a:r>
            <a:r>
              <a:rPr lang="en-US" sz="2800" dirty="0" smtClean="0">
                <a:solidFill>
                  <a:schemeClr val="tx2">
                    <a:lumMod val="50000"/>
                  </a:schemeClr>
                </a:solidFill>
              </a:rPr>
              <a:t>   model </a:t>
            </a:r>
            <a:r>
              <a:rPr lang="en-US" sz="2800" dirty="0">
                <a:solidFill>
                  <a:schemeClr val="tx2">
                    <a:lumMod val="50000"/>
                  </a:schemeClr>
                </a:solidFill>
              </a:rPr>
              <a:t>for </a:t>
            </a:r>
            <a:r>
              <a:rPr lang="en-US" sz="2800" dirty="0" smtClean="0">
                <a:solidFill>
                  <a:schemeClr val="tx2">
                    <a:lumMod val="50000"/>
                  </a:schemeClr>
                </a:solidFill>
              </a:rPr>
              <a:t>enrollees:</a:t>
            </a:r>
            <a:endParaRPr lang="en-US" sz="2800" dirty="0">
              <a:solidFill>
                <a:schemeClr val="tx2">
                  <a:lumMod val="50000"/>
                </a:schemeClr>
              </a:solidFill>
            </a:endParaRPr>
          </a:p>
          <a:p>
            <a:pPr lvl="1" algn="just"/>
            <a:r>
              <a:rPr lang="en-US" sz="2600" dirty="0" smtClean="0">
                <a:solidFill>
                  <a:schemeClr val="tx2">
                    <a:lumMod val="50000"/>
                  </a:schemeClr>
                </a:solidFill>
              </a:rPr>
              <a:t>Is proven </a:t>
            </a:r>
            <a:r>
              <a:rPr lang="en-US" sz="2600" dirty="0">
                <a:solidFill>
                  <a:schemeClr val="tx2">
                    <a:lumMod val="50000"/>
                  </a:schemeClr>
                </a:solidFill>
              </a:rPr>
              <a:t>to </a:t>
            </a:r>
            <a:r>
              <a:rPr lang="en-US" sz="2600" dirty="0" smtClean="0">
                <a:solidFill>
                  <a:schemeClr val="tx2">
                    <a:lumMod val="50000"/>
                  </a:schemeClr>
                </a:solidFill>
              </a:rPr>
              <a:t>control cost</a:t>
            </a:r>
            <a:endParaRPr lang="en-US" sz="2600" dirty="0">
              <a:solidFill>
                <a:schemeClr val="tx2">
                  <a:lumMod val="50000"/>
                </a:schemeClr>
              </a:solidFill>
            </a:endParaRPr>
          </a:p>
          <a:p>
            <a:pPr lvl="1"/>
            <a:r>
              <a:rPr lang="en-US" sz="2600" dirty="0">
                <a:solidFill>
                  <a:schemeClr val="tx2">
                    <a:lumMod val="50000"/>
                  </a:schemeClr>
                </a:solidFill>
              </a:rPr>
              <a:t>Results in better coordination of services to improve outcomes</a:t>
            </a:r>
          </a:p>
          <a:p>
            <a:pPr lvl="1"/>
            <a:r>
              <a:rPr lang="en-US" sz="2600" dirty="0">
                <a:solidFill>
                  <a:schemeClr val="tx2">
                    <a:lumMod val="50000"/>
                  </a:schemeClr>
                </a:solidFill>
              </a:rPr>
              <a:t>Drives quality through accreditation and contractual monitoring</a:t>
            </a:r>
          </a:p>
          <a:p>
            <a:pPr lvl="1"/>
            <a:r>
              <a:rPr lang="en-US" sz="2600" dirty="0">
                <a:solidFill>
                  <a:schemeClr val="tx2">
                    <a:lumMod val="50000"/>
                  </a:schemeClr>
                </a:solidFill>
              </a:rPr>
              <a:t>Insulates state from being overexposed with financial risk </a:t>
            </a:r>
            <a:r>
              <a:rPr lang="en-US" sz="2600" dirty="0" smtClean="0">
                <a:solidFill>
                  <a:schemeClr val="tx2">
                    <a:lumMod val="50000"/>
                  </a:schemeClr>
                </a:solidFill>
              </a:rPr>
              <a:t>of years </a:t>
            </a:r>
            <a:r>
              <a:rPr lang="en-US" sz="2600" dirty="0">
                <a:solidFill>
                  <a:schemeClr val="tx2">
                    <a:lumMod val="50000"/>
                  </a:schemeClr>
                </a:solidFill>
              </a:rPr>
              <a:t>with poor claims</a:t>
            </a:r>
          </a:p>
          <a:p>
            <a:pPr lvl="1"/>
            <a:r>
              <a:rPr lang="en-US" sz="2600" dirty="0">
                <a:solidFill>
                  <a:schemeClr val="tx2">
                    <a:lumMod val="50000"/>
                  </a:schemeClr>
                </a:solidFill>
              </a:rPr>
              <a:t>Predictable budget for the State</a:t>
            </a:r>
          </a:p>
          <a:p>
            <a:r>
              <a:rPr lang="en-US" sz="2800" dirty="0" smtClean="0">
                <a:solidFill>
                  <a:schemeClr val="tx2">
                    <a:lumMod val="50000"/>
                  </a:schemeClr>
                </a:solidFill>
              </a:rPr>
              <a:t>The State will also begin a more rigorous process of making sure that managed care organizations provide good outcomes for West Virginia Medicaid recipients</a:t>
            </a:r>
            <a:r>
              <a:rPr lang="en-US" sz="2800" dirty="0" smtClean="0"/>
              <a:t>.</a:t>
            </a:r>
            <a:endParaRPr lang="en-US" sz="2800" dirty="0"/>
          </a:p>
          <a:p>
            <a:pPr algn="just"/>
            <a:endParaRPr lang="en-US" sz="2800" dirty="0" smtClean="0"/>
          </a:p>
          <a:p>
            <a:pPr marL="109728" indent="0" algn="just">
              <a:buNone/>
            </a:pPr>
            <a:endParaRPr lang="en-US" sz="2800" dirty="0"/>
          </a:p>
          <a:p>
            <a:pPr lvl="1" algn="just"/>
            <a:endParaRPr lang="en-US" sz="2400" dirty="0" smtClean="0"/>
          </a:p>
          <a:p>
            <a:pPr lvl="1" algn="just"/>
            <a:endParaRPr lang="en-US" sz="2400" dirty="0"/>
          </a:p>
          <a:p>
            <a:pPr marL="109728" indent="0" algn="just">
              <a:buNone/>
            </a:pPr>
            <a:endParaRPr lang="en-US" sz="2800" dirty="0" smtClean="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37</a:t>
            </a:fld>
            <a:endParaRPr lang="en-US" dirty="0"/>
          </a:p>
        </p:txBody>
      </p:sp>
    </p:spTree>
    <p:extLst>
      <p:ext uri="{BB962C8B-B14F-4D97-AF65-F5344CB8AC3E}">
        <p14:creationId xmlns:p14="http://schemas.microsoft.com/office/powerpoint/2010/main" val="338912843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763000" cy="1143000"/>
          </a:xfrm>
        </p:spPr>
        <p:txBody>
          <a:bodyPr>
            <a:normAutofit/>
          </a:bodyPr>
          <a:lstStyle/>
          <a:p>
            <a:pPr algn="ctr"/>
            <a:r>
              <a:rPr lang="en-US" sz="3200" dirty="0" smtClean="0">
                <a:solidFill>
                  <a:schemeClr val="tx2">
                    <a:lumMod val="50000"/>
                  </a:schemeClr>
                </a:solidFill>
              </a:rPr>
              <a:t>Addressing Concerns with Medicaid Expansion: Personal Responsibility</a:t>
            </a:r>
            <a:endParaRPr lang="en-US" sz="3200" dirty="0">
              <a:solidFill>
                <a:schemeClr val="tx2">
                  <a:lumMod val="50000"/>
                </a:schemeClr>
              </a:solidFill>
            </a:endParaRPr>
          </a:p>
        </p:txBody>
      </p:sp>
      <p:sp>
        <p:nvSpPr>
          <p:cNvPr id="2" name="Content Placeholder 1"/>
          <p:cNvSpPr>
            <a:spLocks noGrp="1"/>
          </p:cNvSpPr>
          <p:nvPr>
            <p:ph idx="1"/>
          </p:nvPr>
        </p:nvSpPr>
        <p:spPr>
          <a:xfrm>
            <a:off x="457200" y="2042652"/>
            <a:ext cx="8229600" cy="4800600"/>
          </a:xfrm>
        </p:spPr>
        <p:txBody>
          <a:bodyPr>
            <a:normAutofit/>
          </a:bodyPr>
          <a:lstStyle/>
          <a:p>
            <a:r>
              <a:rPr lang="en-US" sz="2800" dirty="0" smtClean="0">
                <a:solidFill>
                  <a:schemeClr val="tx2">
                    <a:lumMod val="50000"/>
                  </a:schemeClr>
                </a:solidFill>
              </a:rPr>
              <a:t>West Virginia </a:t>
            </a:r>
            <a:r>
              <a:rPr lang="en-US" sz="2800" dirty="0">
                <a:solidFill>
                  <a:schemeClr val="tx2">
                    <a:lumMod val="50000"/>
                  </a:schemeClr>
                </a:solidFill>
              </a:rPr>
              <a:t>will </a:t>
            </a:r>
            <a:r>
              <a:rPr lang="en-US" sz="2800" dirty="0" smtClean="0">
                <a:solidFill>
                  <a:schemeClr val="tx2">
                    <a:lumMod val="50000"/>
                  </a:schemeClr>
                </a:solidFill>
              </a:rPr>
              <a:t>adopt strategies promoting        personal </a:t>
            </a:r>
            <a:r>
              <a:rPr lang="en-US" sz="2800" dirty="0">
                <a:solidFill>
                  <a:schemeClr val="tx2">
                    <a:lumMod val="50000"/>
                  </a:schemeClr>
                </a:solidFill>
              </a:rPr>
              <a:t>responsibility </a:t>
            </a:r>
            <a:r>
              <a:rPr lang="en-US" sz="2800" dirty="0" smtClean="0">
                <a:solidFill>
                  <a:schemeClr val="tx2">
                    <a:lumMod val="50000"/>
                  </a:schemeClr>
                </a:solidFill>
              </a:rPr>
              <a:t>.</a:t>
            </a:r>
            <a:endParaRPr lang="en-US" sz="2800" dirty="0">
              <a:solidFill>
                <a:schemeClr val="tx2">
                  <a:lumMod val="50000"/>
                </a:schemeClr>
              </a:solidFill>
            </a:endParaRPr>
          </a:p>
          <a:p>
            <a:pPr lvl="1"/>
            <a:r>
              <a:rPr lang="en-US" sz="2400" dirty="0" smtClean="0">
                <a:solidFill>
                  <a:schemeClr val="tx2">
                    <a:lumMod val="50000"/>
                  </a:schemeClr>
                </a:solidFill>
              </a:rPr>
              <a:t>West Virginia </a:t>
            </a:r>
            <a:r>
              <a:rPr lang="en-US" sz="2400" dirty="0">
                <a:solidFill>
                  <a:schemeClr val="tx2">
                    <a:lumMod val="50000"/>
                  </a:schemeClr>
                </a:solidFill>
              </a:rPr>
              <a:t>will continue to explore premium assistance and other innovative strategies to reduce cost and improve </a:t>
            </a:r>
            <a:r>
              <a:rPr lang="en-US" sz="2400" dirty="0" smtClean="0">
                <a:solidFill>
                  <a:schemeClr val="tx2">
                    <a:lumMod val="50000"/>
                  </a:schemeClr>
                </a:solidFill>
              </a:rPr>
              <a:t>quality.</a:t>
            </a:r>
            <a:endParaRPr lang="en-US" sz="2400" dirty="0">
              <a:solidFill>
                <a:schemeClr val="tx2">
                  <a:lumMod val="50000"/>
                </a:schemeClr>
              </a:solidFill>
            </a:endParaRPr>
          </a:p>
          <a:p>
            <a:r>
              <a:rPr lang="en-US" sz="2800" dirty="0" smtClean="0">
                <a:solidFill>
                  <a:schemeClr val="tx2">
                    <a:lumMod val="50000"/>
                  </a:schemeClr>
                </a:solidFill>
              </a:rPr>
              <a:t>West Virginia </a:t>
            </a:r>
            <a:r>
              <a:rPr lang="en-US" sz="2800" dirty="0">
                <a:solidFill>
                  <a:schemeClr val="tx2">
                    <a:lumMod val="50000"/>
                  </a:schemeClr>
                </a:solidFill>
              </a:rPr>
              <a:t>will continue negotiations with Federal government to ensure state goals are </a:t>
            </a:r>
            <a:r>
              <a:rPr lang="en-US" sz="2800" dirty="0" smtClean="0">
                <a:solidFill>
                  <a:schemeClr val="tx2">
                    <a:lumMod val="50000"/>
                  </a:schemeClr>
                </a:solidFill>
              </a:rPr>
              <a:t>reached, </a:t>
            </a:r>
            <a:r>
              <a:rPr lang="en-US" sz="2800" dirty="0">
                <a:solidFill>
                  <a:schemeClr val="tx2">
                    <a:lumMod val="50000"/>
                  </a:schemeClr>
                </a:solidFill>
              </a:rPr>
              <a:t>state consumer interests </a:t>
            </a:r>
            <a:r>
              <a:rPr lang="en-US" sz="2800" dirty="0" smtClean="0">
                <a:solidFill>
                  <a:schemeClr val="tx2">
                    <a:lumMod val="50000"/>
                  </a:schemeClr>
                </a:solidFill>
              </a:rPr>
              <a:t>protected, </a:t>
            </a:r>
            <a:r>
              <a:rPr lang="en-US" sz="2800" dirty="0">
                <a:solidFill>
                  <a:schemeClr val="tx2">
                    <a:lumMod val="50000"/>
                  </a:schemeClr>
                </a:solidFill>
              </a:rPr>
              <a:t>and the state’s fiscal discipline </a:t>
            </a:r>
            <a:r>
              <a:rPr lang="en-US" sz="2800" dirty="0" smtClean="0">
                <a:solidFill>
                  <a:schemeClr val="tx2">
                    <a:lumMod val="50000"/>
                  </a:schemeClr>
                </a:solidFill>
              </a:rPr>
              <a:t>maintained.</a:t>
            </a:r>
            <a:endParaRPr lang="en-US" sz="2400" dirty="0">
              <a:solidFill>
                <a:schemeClr val="tx2">
                  <a:lumMod val="50000"/>
                </a:schemeClr>
              </a:solidFill>
            </a:endParaRPr>
          </a:p>
          <a:p>
            <a:pPr marL="109728" indent="0" algn="just">
              <a:buNone/>
            </a:pPr>
            <a:endParaRPr lang="en-US" sz="2800" dirty="0" smtClean="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38</a:t>
            </a:fld>
            <a:endParaRPr lang="en-US" dirty="0"/>
          </a:p>
        </p:txBody>
      </p:sp>
    </p:spTree>
    <p:extLst>
      <p:ext uri="{BB962C8B-B14F-4D97-AF65-F5344CB8AC3E}">
        <p14:creationId xmlns:p14="http://schemas.microsoft.com/office/powerpoint/2010/main" val="144437168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839200" cy="1143000"/>
          </a:xfrm>
        </p:spPr>
        <p:txBody>
          <a:bodyPr>
            <a:normAutofit/>
          </a:bodyPr>
          <a:lstStyle/>
          <a:p>
            <a:pPr algn="ctr"/>
            <a:r>
              <a:rPr lang="en-US" sz="3200" dirty="0" smtClean="0">
                <a:solidFill>
                  <a:schemeClr val="tx2">
                    <a:lumMod val="50000"/>
                  </a:schemeClr>
                </a:solidFill>
              </a:rPr>
              <a:t>Addressing Concerns with Medicaid Expansion: Personal Responsibility</a:t>
            </a:r>
            <a:endParaRPr lang="en-US" sz="3200" dirty="0">
              <a:solidFill>
                <a:schemeClr val="tx2">
                  <a:lumMod val="50000"/>
                </a:schemeClr>
              </a:solidFill>
            </a:endParaRPr>
          </a:p>
        </p:txBody>
      </p:sp>
      <p:sp>
        <p:nvSpPr>
          <p:cNvPr id="2" name="Content Placeholder 1"/>
          <p:cNvSpPr>
            <a:spLocks noGrp="1"/>
          </p:cNvSpPr>
          <p:nvPr>
            <p:ph idx="1"/>
          </p:nvPr>
        </p:nvSpPr>
        <p:spPr>
          <a:xfrm>
            <a:off x="457200" y="1752601"/>
            <a:ext cx="8229600" cy="4800600"/>
          </a:xfrm>
        </p:spPr>
        <p:txBody>
          <a:bodyPr>
            <a:normAutofit/>
          </a:bodyPr>
          <a:lstStyle/>
          <a:p>
            <a:r>
              <a:rPr lang="en-US" sz="2800" dirty="0" smtClean="0">
                <a:solidFill>
                  <a:schemeClr val="tx2">
                    <a:lumMod val="50000"/>
                  </a:schemeClr>
                </a:solidFill>
              </a:rPr>
              <a:t>Co-pays will be developed by the State           that will:</a:t>
            </a:r>
            <a:endParaRPr lang="en-US" sz="2800" dirty="0">
              <a:solidFill>
                <a:schemeClr val="tx2">
                  <a:lumMod val="50000"/>
                </a:schemeClr>
              </a:solidFill>
            </a:endParaRPr>
          </a:p>
          <a:p>
            <a:pPr lvl="1" algn="just"/>
            <a:r>
              <a:rPr lang="en-US" sz="2600" dirty="0">
                <a:solidFill>
                  <a:schemeClr val="tx2">
                    <a:lumMod val="50000"/>
                  </a:schemeClr>
                </a:solidFill>
              </a:rPr>
              <a:t>C</a:t>
            </a:r>
            <a:r>
              <a:rPr lang="en-US" sz="2600" dirty="0" smtClean="0">
                <a:solidFill>
                  <a:schemeClr val="tx2">
                    <a:lumMod val="50000"/>
                  </a:schemeClr>
                </a:solidFill>
              </a:rPr>
              <a:t>reate </a:t>
            </a:r>
            <a:r>
              <a:rPr lang="en-US" sz="2600" dirty="0">
                <a:solidFill>
                  <a:schemeClr val="tx2">
                    <a:lumMod val="50000"/>
                  </a:schemeClr>
                </a:solidFill>
              </a:rPr>
              <a:t>sliding cost sharing scale, adjusted by consumer income</a:t>
            </a:r>
          </a:p>
          <a:p>
            <a:pPr lvl="1" algn="just"/>
            <a:r>
              <a:rPr lang="en-US" sz="2600" dirty="0" smtClean="0">
                <a:solidFill>
                  <a:schemeClr val="tx2">
                    <a:lumMod val="50000"/>
                  </a:schemeClr>
                </a:solidFill>
              </a:rPr>
              <a:t>Alleviate </a:t>
            </a:r>
            <a:r>
              <a:rPr lang="en-US" sz="2600" dirty="0">
                <a:solidFill>
                  <a:schemeClr val="tx2">
                    <a:lumMod val="50000"/>
                  </a:schemeClr>
                </a:solidFill>
              </a:rPr>
              <a:t>some cost burden from state revenue</a:t>
            </a:r>
          </a:p>
          <a:p>
            <a:pPr lvl="1" algn="just"/>
            <a:r>
              <a:rPr lang="en-US" sz="2600" dirty="0" smtClean="0">
                <a:solidFill>
                  <a:schemeClr val="tx2">
                    <a:lumMod val="50000"/>
                  </a:schemeClr>
                </a:solidFill>
              </a:rPr>
              <a:t>Curb </a:t>
            </a:r>
            <a:r>
              <a:rPr lang="en-US" sz="2600" dirty="0">
                <a:solidFill>
                  <a:schemeClr val="tx2">
                    <a:lumMod val="50000"/>
                  </a:schemeClr>
                </a:solidFill>
              </a:rPr>
              <a:t>inappropriate utilization, controlling cost</a:t>
            </a:r>
          </a:p>
          <a:p>
            <a:pPr lvl="1" algn="just"/>
            <a:r>
              <a:rPr lang="en-US" sz="2600" dirty="0" smtClean="0">
                <a:solidFill>
                  <a:schemeClr val="tx2">
                    <a:lumMod val="50000"/>
                  </a:schemeClr>
                </a:solidFill>
              </a:rPr>
              <a:t>Encourage </a:t>
            </a:r>
            <a:r>
              <a:rPr lang="en-US" sz="2600" dirty="0">
                <a:solidFill>
                  <a:schemeClr val="tx2">
                    <a:lumMod val="50000"/>
                  </a:schemeClr>
                </a:solidFill>
              </a:rPr>
              <a:t>personal responsibility</a:t>
            </a:r>
          </a:p>
          <a:p>
            <a:pPr lvl="1" algn="just"/>
            <a:r>
              <a:rPr lang="en-US" sz="2600" dirty="0" smtClean="0">
                <a:solidFill>
                  <a:schemeClr val="tx2">
                    <a:lumMod val="50000"/>
                  </a:schemeClr>
                </a:solidFill>
              </a:rPr>
              <a:t>Create </a:t>
            </a:r>
            <a:r>
              <a:rPr lang="en-US" sz="2600" dirty="0">
                <a:solidFill>
                  <a:schemeClr val="tx2">
                    <a:lumMod val="50000"/>
                  </a:schemeClr>
                </a:solidFill>
              </a:rPr>
              <a:t>larger degree of parity with private market</a:t>
            </a:r>
          </a:p>
          <a:p>
            <a:pPr algn="just"/>
            <a:endParaRPr lang="en-US" sz="2800" dirty="0"/>
          </a:p>
          <a:p>
            <a:pPr marL="109728" indent="0" algn="just">
              <a:buNone/>
            </a:pPr>
            <a:endParaRPr lang="en-US" sz="2800" dirty="0"/>
          </a:p>
          <a:p>
            <a:pPr lvl="1" algn="just"/>
            <a:endParaRPr lang="en-US" sz="2400" dirty="0" smtClean="0"/>
          </a:p>
          <a:p>
            <a:pPr lvl="1" algn="just"/>
            <a:endParaRPr lang="en-US" sz="2400" dirty="0"/>
          </a:p>
          <a:p>
            <a:pPr marL="109728" indent="0" algn="just">
              <a:buNone/>
            </a:pPr>
            <a:endParaRPr lang="en-US" sz="2800" dirty="0" smtClean="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39</a:t>
            </a:fld>
            <a:endParaRPr lang="en-US" dirty="0"/>
          </a:p>
        </p:txBody>
      </p:sp>
    </p:spTree>
    <p:extLst>
      <p:ext uri="{BB962C8B-B14F-4D97-AF65-F5344CB8AC3E}">
        <p14:creationId xmlns:p14="http://schemas.microsoft.com/office/powerpoint/2010/main" val="11639469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839200" cy="1143000"/>
          </a:xfrm>
        </p:spPr>
        <p:txBody>
          <a:bodyPr>
            <a:normAutofit/>
          </a:bodyPr>
          <a:lstStyle/>
          <a:p>
            <a:pPr algn="ctr"/>
            <a:r>
              <a:rPr lang="en-US" sz="3200" dirty="0" smtClean="0">
                <a:solidFill>
                  <a:schemeClr val="tx2">
                    <a:lumMod val="50000"/>
                  </a:schemeClr>
                </a:solidFill>
              </a:rPr>
              <a:t>Patient Protection and </a:t>
            </a:r>
            <a:br>
              <a:rPr lang="en-US" sz="3200" dirty="0" smtClean="0">
                <a:solidFill>
                  <a:schemeClr val="tx2">
                    <a:lumMod val="50000"/>
                  </a:schemeClr>
                </a:solidFill>
              </a:rPr>
            </a:br>
            <a:r>
              <a:rPr lang="en-US" sz="3200" dirty="0" smtClean="0">
                <a:solidFill>
                  <a:schemeClr val="tx2">
                    <a:lumMod val="50000"/>
                  </a:schemeClr>
                </a:solidFill>
              </a:rPr>
              <a:t>Affordable Care Act</a:t>
            </a:r>
            <a:endParaRPr lang="en-US" sz="3200" dirty="0">
              <a:solidFill>
                <a:schemeClr val="tx2">
                  <a:lumMod val="50000"/>
                </a:schemeClr>
              </a:solidFill>
            </a:endParaRPr>
          </a:p>
        </p:txBody>
      </p:sp>
      <p:sp>
        <p:nvSpPr>
          <p:cNvPr id="2" name="Content Placeholder 1"/>
          <p:cNvSpPr>
            <a:spLocks noGrp="1"/>
          </p:cNvSpPr>
          <p:nvPr>
            <p:ph idx="1"/>
          </p:nvPr>
        </p:nvSpPr>
        <p:spPr/>
        <p:txBody>
          <a:bodyPr>
            <a:noAutofit/>
          </a:bodyPr>
          <a:lstStyle/>
          <a:p>
            <a:r>
              <a:rPr lang="en-US" sz="3600" dirty="0">
                <a:solidFill>
                  <a:schemeClr val="tx2">
                    <a:lumMod val="50000"/>
                  </a:schemeClr>
                </a:solidFill>
              </a:rPr>
              <a:t>Prior to Supreme Court </a:t>
            </a:r>
            <a:r>
              <a:rPr lang="en-US" sz="3600" dirty="0" smtClean="0">
                <a:solidFill>
                  <a:schemeClr val="tx2">
                    <a:lumMod val="50000"/>
                  </a:schemeClr>
                </a:solidFill>
              </a:rPr>
              <a:t>Decision,   the ACA required </a:t>
            </a:r>
            <a:r>
              <a:rPr lang="en-US" sz="3600" dirty="0">
                <a:solidFill>
                  <a:schemeClr val="tx2">
                    <a:lumMod val="50000"/>
                  </a:schemeClr>
                </a:solidFill>
              </a:rPr>
              <a:t>states to expand Medicaid to 138%  of Federal Poverty Levels (FPL) for individuals aged 19 to 64 or lose </a:t>
            </a:r>
            <a:r>
              <a:rPr lang="en-US" sz="3600" b="1" u="sng" dirty="0">
                <a:solidFill>
                  <a:schemeClr val="tx2">
                    <a:lumMod val="50000"/>
                  </a:schemeClr>
                </a:solidFill>
              </a:rPr>
              <a:t>ALL</a:t>
            </a:r>
            <a:r>
              <a:rPr lang="en-US" sz="3600" dirty="0">
                <a:solidFill>
                  <a:schemeClr val="tx2">
                    <a:lumMod val="50000"/>
                  </a:schemeClr>
                </a:solidFill>
              </a:rPr>
              <a:t> Federal Medicaid funding, even for current, established programs.</a:t>
            </a:r>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4</a:t>
            </a:fld>
            <a:endParaRPr lang="en-US" dirty="0"/>
          </a:p>
        </p:txBody>
      </p:sp>
    </p:spTree>
    <p:extLst>
      <p:ext uri="{BB962C8B-B14F-4D97-AF65-F5344CB8AC3E}">
        <p14:creationId xmlns:p14="http://schemas.microsoft.com/office/powerpoint/2010/main" val="56206555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763000" cy="1143000"/>
          </a:xfrm>
        </p:spPr>
        <p:txBody>
          <a:bodyPr>
            <a:normAutofit/>
          </a:bodyPr>
          <a:lstStyle/>
          <a:p>
            <a:pPr algn="ctr"/>
            <a:r>
              <a:rPr lang="en-US" sz="3200" dirty="0" smtClean="0">
                <a:solidFill>
                  <a:schemeClr val="tx2">
                    <a:lumMod val="50000"/>
                  </a:schemeClr>
                </a:solidFill>
              </a:rPr>
              <a:t>Monitoring Concerns with Medicaid Expansion: Market Instability</a:t>
            </a:r>
            <a:endParaRPr lang="en-US" sz="3200" dirty="0">
              <a:solidFill>
                <a:schemeClr val="tx2">
                  <a:lumMod val="50000"/>
                </a:schemeClr>
              </a:solidFill>
            </a:endParaRPr>
          </a:p>
        </p:txBody>
      </p:sp>
      <p:sp>
        <p:nvSpPr>
          <p:cNvPr id="2" name="Content Placeholder 1"/>
          <p:cNvSpPr>
            <a:spLocks noGrp="1"/>
          </p:cNvSpPr>
          <p:nvPr>
            <p:ph idx="1"/>
          </p:nvPr>
        </p:nvSpPr>
        <p:spPr>
          <a:xfrm>
            <a:off x="457200" y="1752601"/>
            <a:ext cx="8229600" cy="4800600"/>
          </a:xfrm>
        </p:spPr>
        <p:txBody>
          <a:bodyPr>
            <a:normAutofit lnSpcReduction="10000"/>
          </a:bodyPr>
          <a:lstStyle/>
          <a:p>
            <a:r>
              <a:rPr lang="en-US" sz="2800" dirty="0" smtClean="0">
                <a:solidFill>
                  <a:schemeClr val="tx2">
                    <a:lumMod val="50000"/>
                  </a:schemeClr>
                </a:solidFill>
              </a:rPr>
              <a:t>Although better situated than most states,          West Virginia must work with its institutions of higher learning    to address any shortages in health care providers given pent-up demand that will be released with expansion and exchanges.</a:t>
            </a:r>
          </a:p>
          <a:p>
            <a:r>
              <a:rPr lang="en-US" sz="2800" dirty="0" smtClean="0">
                <a:solidFill>
                  <a:schemeClr val="tx2">
                    <a:lumMod val="50000"/>
                  </a:schemeClr>
                </a:solidFill>
              </a:rPr>
              <a:t>Eligibility rules and consumer coverage changes during upcoming months and years will create an administrative burden and public confusion.  </a:t>
            </a:r>
          </a:p>
          <a:p>
            <a:r>
              <a:rPr lang="en-US" sz="2800" dirty="0" smtClean="0">
                <a:solidFill>
                  <a:schemeClr val="tx2">
                    <a:lumMod val="50000"/>
                  </a:schemeClr>
                </a:solidFill>
              </a:rPr>
              <a:t>State must be prepared to answer consumer questions and facilitate timely enrollment issues relating to exchanges and Medicaid expansion.</a:t>
            </a:r>
          </a:p>
          <a:p>
            <a:pPr algn="just"/>
            <a:endParaRPr lang="en-US" sz="2800" dirty="0"/>
          </a:p>
          <a:p>
            <a:pPr marL="109728" indent="0" algn="just">
              <a:buNone/>
            </a:pPr>
            <a:endParaRPr lang="en-US" sz="2800" dirty="0"/>
          </a:p>
          <a:p>
            <a:pPr lvl="1" algn="just"/>
            <a:endParaRPr lang="en-US" sz="2400" dirty="0" smtClean="0"/>
          </a:p>
          <a:p>
            <a:pPr lvl="1" algn="just"/>
            <a:endParaRPr lang="en-US" sz="2400" dirty="0"/>
          </a:p>
          <a:p>
            <a:pPr marL="109728" indent="0" algn="just">
              <a:buNone/>
            </a:pPr>
            <a:endParaRPr lang="en-US" sz="2800" dirty="0" smtClean="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40</a:t>
            </a:fld>
            <a:endParaRPr lang="en-US" dirty="0"/>
          </a:p>
        </p:txBody>
      </p:sp>
    </p:spTree>
    <p:extLst>
      <p:ext uri="{BB962C8B-B14F-4D97-AF65-F5344CB8AC3E}">
        <p14:creationId xmlns:p14="http://schemas.microsoft.com/office/powerpoint/2010/main" val="285578058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763000" cy="1143000"/>
          </a:xfrm>
        </p:spPr>
        <p:txBody>
          <a:bodyPr>
            <a:normAutofit/>
          </a:bodyPr>
          <a:lstStyle/>
          <a:p>
            <a:pPr algn="ctr"/>
            <a:r>
              <a:rPr lang="en-US" sz="3400" dirty="0" smtClean="0">
                <a:solidFill>
                  <a:schemeClr val="tx2">
                    <a:lumMod val="50000"/>
                  </a:schemeClr>
                </a:solidFill>
              </a:rPr>
              <a:t>Consumer Question and Answer</a:t>
            </a:r>
            <a:endParaRPr lang="en-US" sz="3400" dirty="0">
              <a:solidFill>
                <a:schemeClr val="tx2">
                  <a:lumMod val="50000"/>
                </a:schemeClr>
              </a:solidFill>
            </a:endParaRPr>
          </a:p>
        </p:txBody>
      </p:sp>
      <p:sp>
        <p:nvSpPr>
          <p:cNvPr id="2" name="Content Placeholder 1"/>
          <p:cNvSpPr>
            <a:spLocks noGrp="1"/>
          </p:cNvSpPr>
          <p:nvPr>
            <p:ph idx="1"/>
          </p:nvPr>
        </p:nvSpPr>
        <p:spPr>
          <a:xfrm>
            <a:off x="457200" y="1841309"/>
            <a:ext cx="8229600" cy="4711891"/>
          </a:xfrm>
        </p:spPr>
        <p:txBody>
          <a:bodyPr>
            <a:normAutofit fontScale="77500" lnSpcReduction="20000"/>
          </a:bodyPr>
          <a:lstStyle/>
          <a:p>
            <a:pPr marL="109728" indent="0">
              <a:buNone/>
            </a:pPr>
            <a:r>
              <a:rPr lang="en-US" sz="2800" dirty="0" smtClean="0">
                <a:solidFill>
                  <a:schemeClr val="tx2">
                    <a:lumMod val="50000"/>
                  </a:schemeClr>
                </a:solidFill>
              </a:rPr>
              <a:t>Q1: When </a:t>
            </a:r>
            <a:r>
              <a:rPr lang="en-US" sz="2800" dirty="0">
                <a:solidFill>
                  <a:schemeClr val="tx2">
                    <a:lumMod val="50000"/>
                  </a:schemeClr>
                </a:solidFill>
              </a:rPr>
              <a:t>will Medicaid expansion start</a:t>
            </a:r>
            <a:r>
              <a:rPr lang="en-US" sz="2800" dirty="0" smtClean="0">
                <a:solidFill>
                  <a:schemeClr val="tx2">
                    <a:lumMod val="50000"/>
                  </a:schemeClr>
                </a:solidFill>
              </a:rPr>
              <a:t>?</a:t>
            </a:r>
          </a:p>
          <a:p>
            <a:pPr marL="625475" indent="-515938">
              <a:buNone/>
            </a:pPr>
            <a:r>
              <a:rPr lang="en-US" sz="2800" dirty="0" smtClean="0">
                <a:solidFill>
                  <a:schemeClr val="tx2">
                    <a:lumMod val="50000"/>
                  </a:schemeClr>
                </a:solidFill>
              </a:rPr>
              <a:t>A1: Consumers </a:t>
            </a:r>
            <a:r>
              <a:rPr lang="en-US" sz="2800" dirty="0">
                <a:solidFill>
                  <a:schemeClr val="tx2">
                    <a:lumMod val="50000"/>
                  </a:schemeClr>
                </a:solidFill>
              </a:rPr>
              <a:t>will be able to have their eligibility determined for Medicaid and premium tax credits starting October 1, 2013.  Coverage begins January 1, 2014</a:t>
            </a:r>
            <a:r>
              <a:rPr lang="en-US" sz="2800" dirty="0" smtClean="0">
                <a:solidFill>
                  <a:schemeClr val="tx2">
                    <a:lumMod val="50000"/>
                  </a:schemeClr>
                </a:solidFill>
              </a:rPr>
              <a:t>.</a:t>
            </a:r>
          </a:p>
          <a:p>
            <a:pPr marL="625475" indent="-515938">
              <a:buNone/>
            </a:pPr>
            <a:endParaRPr lang="en-US" sz="2800" dirty="0">
              <a:solidFill>
                <a:schemeClr val="tx2">
                  <a:lumMod val="50000"/>
                </a:schemeClr>
              </a:solidFill>
            </a:endParaRPr>
          </a:p>
          <a:p>
            <a:pPr marL="625475" indent="-515938">
              <a:buNone/>
            </a:pPr>
            <a:r>
              <a:rPr lang="en-US" sz="2800" dirty="0" smtClean="0">
                <a:solidFill>
                  <a:schemeClr val="tx2">
                    <a:lumMod val="50000"/>
                  </a:schemeClr>
                </a:solidFill>
              </a:rPr>
              <a:t>Q2: How </a:t>
            </a:r>
            <a:r>
              <a:rPr lang="en-US" sz="2800" dirty="0">
                <a:solidFill>
                  <a:schemeClr val="tx2">
                    <a:lumMod val="50000"/>
                  </a:schemeClr>
                </a:solidFill>
              </a:rPr>
              <a:t>will consumers know if they are eligible for Medicaid expansion</a:t>
            </a:r>
            <a:r>
              <a:rPr lang="en-US" sz="2800" dirty="0" smtClean="0">
                <a:solidFill>
                  <a:schemeClr val="tx2">
                    <a:lumMod val="50000"/>
                  </a:schemeClr>
                </a:solidFill>
              </a:rPr>
              <a:t>?</a:t>
            </a:r>
          </a:p>
          <a:p>
            <a:pPr marL="579438" indent="-469900">
              <a:buNone/>
            </a:pPr>
            <a:r>
              <a:rPr lang="en-US" sz="2800" dirty="0" smtClean="0">
                <a:solidFill>
                  <a:schemeClr val="tx2">
                    <a:lumMod val="50000"/>
                  </a:schemeClr>
                </a:solidFill>
              </a:rPr>
              <a:t>A2: West </a:t>
            </a:r>
            <a:r>
              <a:rPr lang="en-US" sz="2800" dirty="0">
                <a:solidFill>
                  <a:schemeClr val="tx2">
                    <a:lumMod val="50000"/>
                  </a:schemeClr>
                </a:solidFill>
              </a:rPr>
              <a:t>Virginia consumers will be able to access the Marketplace, an online portal that provides eligibility determination for Medicaid, CHIP, and premium tax </a:t>
            </a:r>
            <a:r>
              <a:rPr lang="en-US" sz="2800" dirty="0" smtClean="0">
                <a:solidFill>
                  <a:schemeClr val="tx2">
                    <a:lumMod val="50000"/>
                  </a:schemeClr>
                </a:solidFill>
              </a:rPr>
              <a:t>credits.   </a:t>
            </a:r>
            <a:r>
              <a:rPr lang="en-US" sz="2800" dirty="0">
                <a:solidFill>
                  <a:schemeClr val="tx2">
                    <a:lumMod val="50000"/>
                  </a:schemeClr>
                </a:solidFill>
              </a:rPr>
              <a:t>Consumers can also </a:t>
            </a:r>
            <a:r>
              <a:rPr lang="en-US" sz="2800" dirty="0" smtClean="0">
                <a:solidFill>
                  <a:schemeClr val="tx2">
                    <a:lumMod val="50000"/>
                  </a:schemeClr>
                </a:solidFill>
              </a:rPr>
              <a:t>call the Federal Exchange call center, which will have ability to determine eligibility.  Finally, consumers can go to </a:t>
            </a:r>
            <a:r>
              <a:rPr lang="en-US" sz="2800" dirty="0">
                <a:solidFill>
                  <a:schemeClr val="tx2">
                    <a:lumMod val="50000"/>
                  </a:schemeClr>
                </a:solidFill>
              </a:rPr>
              <a:t>a local DHHR </a:t>
            </a:r>
            <a:r>
              <a:rPr lang="en-US" sz="2800" dirty="0" smtClean="0">
                <a:solidFill>
                  <a:schemeClr val="tx2">
                    <a:lumMod val="50000"/>
                  </a:schemeClr>
                </a:solidFill>
              </a:rPr>
              <a:t>office, access </a:t>
            </a:r>
            <a:r>
              <a:rPr lang="en-US" sz="2800" dirty="0">
                <a:solidFill>
                  <a:schemeClr val="tx2">
                    <a:lumMod val="50000"/>
                  </a:schemeClr>
                </a:solidFill>
              </a:rPr>
              <a:t>the support of in-person </a:t>
            </a:r>
            <a:r>
              <a:rPr lang="en-US" sz="2800" dirty="0" smtClean="0">
                <a:solidFill>
                  <a:schemeClr val="tx2">
                    <a:lumMod val="50000"/>
                  </a:schemeClr>
                </a:solidFill>
              </a:rPr>
              <a:t>assisters, navigators, or certified application counselors </a:t>
            </a:r>
            <a:r>
              <a:rPr lang="en-US" sz="2800" dirty="0">
                <a:solidFill>
                  <a:schemeClr val="tx2">
                    <a:lumMod val="50000"/>
                  </a:schemeClr>
                </a:solidFill>
              </a:rPr>
              <a:t>at designated locations around West Virginia for help determining </a:t>
            </a:r>
            <a:r>
              <a:rPr lang="en-US" sz="2800" dirty="0" smtClean="0">
                <a:solidFill>
                  <a:schemeClr val="tx2">
                    <a:lumMod val="50000"/>
                  </a:schemeClr>
                </a:solidFill>
              </a:rPr>
              <a:t>health coverage eligibility.</a:t>
            </a:r>
            <a:endParaRPr lang="en-US" sz="2800" dirty="0">
              <a:solidFill>
                <a:schemeClr val="tx2">
                  <a:lumMod val="50000"/>
                </a:schemeClr>
              </a:solidFill>
            </a:endParaRPr>
          </a:p>
          <a:p>
            <a:pPr algn="just"/>
            <a:endParaRPr lang="en-US" sz="2800" dirty="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41</a:t>
            </a:fld>
            <a:endParaRPr lang="en-US" dirty="0"/>
          </a:p>
        </p:txBody>
      </p:sp>
    </p:spTree>
    <p:extLst>
      <p:ext uri="{BB962C8B-B14F-4D97-AF65-F5344CB8AC3E}">
        <p14:creationId xmlns:p14="http://schemas.microsoft.com/office/powerpoint/2010/main" val="197704146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839200" cy="1143000"/>
          </a:xfrm>
        </p:spPr>
        <p:txBody>
          <a:bodyPr>
            <a:normAutofit/>
          </a:bodyPr>
          <a:lstStyle/>
          <a:p>
            <a:r>
              <a:rPr lang="en-US" sz="3400" dirty="0" smtClean="0">
                <a:solidFill>
                  <a:schemeClr val="tx2">
                    <a:lumMod val="50000"/>
                  </a:schemeClr>
                </a:solidFill>
              </a:rPr>
              <a:t>Consumer Question and Answer</a:t>
            </a:r>
            <a:endParaRPr lang="en-US" sz="3400" dirty="0">
              <a:solidFill>
                <a:schemeClr val="tx2">
                  <a:lumMod val="50000"/>
                </a:schemeClr>
              </a:solidFill>
            </a:endParaRPr>
          </a:p>
        </p:txBody>
      </p:sp>
      <p:sp>
        <p:nvSpPr>
          <p:cNvPr id="2" name="Content Placeholder 1"/>
          <p:cNvSpPr>
            <a:spLocks noGrp="1"/>
          </p:cNvSpPr>
          <p:nvPr>
            <p:ph idx="1"/>
          </p:nvPr>
        </p:nvSpPr>
        <p:spPr>
          <a:xfrm>
            <a:off x="457200" y="1765109"/>
            <a:ext cx="8229600" cy="4711891"/>
          </a:xfrm>
        </p:spPr>
        <p:txBody>
          <a:bodyPr>
            <a:normAutofit/>
          </a:bodyPr>
          <a:lstStyle/>
          <a:p>
            <a:pPr marL="746125" indent="-636588">
              <a:buNone/>
            </a:pPr>
            <a:r>
              <a:rPr lang="en-US" sz="2800" dirty="0" smtClean="0">
                <a:solidFill>
                  <a:schemeClr val="tx2">
                    <a:lumMod val="50000"/>
                  </a:schemeClr>
                </a:solidFill>
              </a:rPr>
              <a:t>Q3: Will </a:t>
            </a:r>
            <a:r>
              <a:rPr lang="en-US" sz="2800" dirty="0">
                <a:solidFill>
                  <a:schemeClr val="tx2">
                    <a:lumMod val="50000"/>
                  </a:schemeClr>
                </a:solidFill>
              </a:rPr>
              <a:t>businesses be penalized if their employees obtain Medicaid</a:t>
            </a:r>
            <a:r>
              <a:rPr lang="en-US" sz="2800" dirty="0" smtClean="0">
                <a:solidFill>
                  <a:schemeClr val="tx2">
                    <a:lumMod val="50000"/>
                  </a:schemeClr>
                </a:solidFill>
              </a:rPr>
              <a:t>?</a:t>
            </a:r>
          </a:p>
          <a:p>
            <a:pPr marL="746125" indent="-636588">
              <a:buNone/>
            </a:pPr>
            <a:r>
              <a:rPr lang="en-US" sz="2800" dirty="0" smtClean="0">
                <a:solidFill>
                  <a:schemeClr val="tx2">
                    <a:lumMod val="50000"/>
                  </a:schemeClr>
                </a:solidFill>
              </a:rPr>
              <a:t>A3: No</a:t>
            </a:r>
            <a:r>
              <a:rPr lang="en-US" sz="2800" dirty="0">
                <a:solidFill>
                  <a:schemeClr val="tx2">
                    <a:lumMod val="50000"/>
                  </a:schemeClr>
                </a:solidFill>
              </a:rPr>
              <a:t>.  Federal employer penalties for failing to offer minimum essential coverage do not apply to employees that enroll in Medicaid.  </a:t>
            </a:r>
            <a:endParaRPr lang="en-US" sz="2800" dirty="0" smtClean="0">
              <a:solidFill>
                <a:schemeClr val="tx2">
                  <a:lumMod val="50000"/>
                </a:schemeClr>
              </a:solidFill>
            </a:endParaRPr>
          </a:p>
          <a:p>
            <a:pPr marL="746125" indent="-636588">
              <a:buNone/>
            </a:pPr>
            <a:endParaRPr lang="en-US" sz="2800" dirty="0">
              <a:solidFill>
                <a:schemeClr val="tx2">
                  <a:lumMod val="50000"/>
                </a:schemeClr>
              </a:solidFill>
            </a:endParaRPr>
          </a:p>
          <a:p>
            <a:pPr marL="746125" indent="-636588">
              <a:buNone/>
            </a:pPr>
            <a:endParaRPr lang="en-US" sz="2800" dirty="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42</a:t>
            </a:fld>
            <a:endParaRPr lang="en-US" dirty="0"/>
          </a:p>
        </p:txBody>
      </p:sp>
    </p:spTree>
    <p:extLst>
      <p:ext uri="{BB962C8B-B14F-4D97-AF65-F5344CB8AC3E}">
        <p14:creationId xmlns:p14="http://schemas.microsoft.com/office/powerpoint/2010/main" val="339110235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28600"/>
            <a:ext cx="8229600" cy="1143000"/>
          </a:xfrm>
        </p:spPr>
        <p:txBody>
          <a:bodyPr>
            <a:normAutofit/>
          </a:bodyPr>
          <a:lstStyle/>
          <a:p>
            <a:pPr algn="ctr"/>
            <a:r>
              <a:rPr lang="en-US" sz="4400" dirty="0" smtClean="0">
                <a:solidFill>
                  <a:schemeClr val="tx2">
                    <a:lumMod val="50000"/>
                  </a:schemeClr>
                </a:solidFill>
              </a:rPr>
              <a:t>Medicaid Expansion Timeline</a:t>
            </a:r>
            <a:endParaRPr lang="en-US" sz="4400" dirty="0">
              <a:solidFill>
                <a:schemeClr val="tx2">
                  <a:lumMod val="50000"/>
                </a:schemeClr>
              </a:solidFill>
            </a:endParaRPr>
          </a:p>
        </p:txBody>
      </p:sp>
      <p:sp>
        <p:nvSpPr>
          <p:cNvPr id="2" name="Content Placeholder 1"/>
          <p:cNvSpPr>
            <a:spLocks noGrp="1"/>
          </p:cNvSpPr>
          <p:nvPr>
            <p:ph idx="1"/>
          </p:nvPr>
        </p:nvSpPr>
        <p:spPr/>
        <p:txBody>
          <a:bodyPr/>
          <a:lstStyle/>
          <a:p>
            <a:r>
              <a:rPr lang="en-US" dirty="0" smtClean="0">
                <a:solidFill>
                  <a:schemeClr val="tx2">
                    <a:lumMod val="50000"/>
                  </a:schemeClr>
                </a:solidFill>
              </a:rPr>
              <a:t>The State Bureau for Medical Services  will begin preparing a State Plan Amendment to provide for the following:</a:t>
            </a:r>
          </a:p>
          <a:p>
            <a:pPr lvl="1"/>
            <a:r>
              <a:rPr lang="en-US" dirty="0" smtClean="0">
                <a:solidFill>
                  <a:schemeClr val="tx2">
                    <a:lumMod val="50000"/>
                  </a:schemeClr>
                </a:solidFill>
              </a:rPr>
              <a:t>Expanding the Medicaid population</a:t>
            </a:r>
          </a:p>
          <a:p>
            <a:pPr lvl="1"/>
            <a:r>
              <a:rPr lang="en-US" dirty="0" smtClean="0">
                <a:solidFill>
                  <a:schemeClr val="tx2">
                    <a:lumMod val="50000"/>
                  </a:schemeClr>
                </a:solidFill>
              </a:rPr>
              <a:t>Expanding the use of managed care</a:t>
            </a:r>
          </a:p>
          <a:p>
            <a:pPr lvl="1"/>
            <a:r>
              <a:rPr lang="en-US" dirty="0" smtClean="0">
                <a:solidFill>
                  <a:schemeClr val="tx2">
                    <a:lumMod val="50000"/>
                  </a:schemeClr>
                </a:solidFill>
              </a:rPr>
              <a:t>Developing co-pays for Medicaid</a:t>
            </a:r>
          </a:p>
          <a:p>
            <a:r>
              <a:rPr lang="en-US" dirty="0" smtClean="0">
                <a:solidFill>
                  <a:schemeClr val="tx2">
                    <a:lumMod val="50000"/>
                  </a:schemeClr>
                </a:solidFill>
              </a:rPr>
              <a:t>The plan will be submitted by June 2013, with open enrollment beginning October 1, 2013</a:t>
            </a:r>
            <a:endParaRPr lang="en-US" dirty="0">
              <a:solidFill>
                <a:schemeClr val="tx2">
                  <a:lumMod val="50000"/>
                </a:schemeClr>
              </a:solidFill>
            </a:endParaRPr>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43</a:t>
            </a:fld>
            <a:endParaRPr lang="en-US" dirty="0"/>
          </a:p>
        </p:txBody>
      </p:sp>
    </p:spTree>
    <p:extLst>
      <p:ext uri="{BB962C8B-B14F-4D97-AF65-F5344CB8AC3E}">
        <p14:creationId xmlns:p14="http://schemas.microsoft.com/office/powerpoint/2010/main" val="4839590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74638"/>
            <a:ext cx="8839200" cy="1143000"/>
          </a:xfrm>
        </p:spPr>
        <p:txBody>
          <a:bodyPr>
            <a:normAutofit/>
          </a:bodyPr>
          <a:lstStyle/>
          <a:p>
            <a:pPr algn="ctr"/>
            <a:r>
              <a:rPr lang="en-US" sz="3200" dirty="0" smtClean="0">
                <a:solidFill>
                  <a:schemeClr val="tx2">
                    <a:lumMod val="50000"/>
                  </a:schemeClr>
                </a:solidFill>
              </a:rPr>
              <a:t>US Supreme Court Rules on Validity of ACA</a:t>
            </a:r>
            <a:endParaRPr lang="en-US" sz="3200" dirty="0">
              <a:solidFill>
                <a:schemeClr val="tx2">
                  <a:lumMod val="50000"/>
                </a:schemeClr>
              </a:solidFill>
            </a:endParaRPr>
          </a:p>
        </p:txBody>
      </p:sp>
      <p:sp>
        <p:nvSpPr>
          <p:cNvPr id="2" name="Content Placeholder 1"/>
          <p:cNvSpPr>
            <a:spLocks noGrp="1"/>
          </p:cNvSpPr>
          <p:nvPr>
            <p:ph idx="1"/>
          </p:nvPr>
        </p:nvSpPr>
        <p:spPr/>
        <p:txBody>
          <a:bodyPr>
            <a:noAutofit/>
          </a:bodyPr>
          <a:lstStyle/>
          <a:p>
            <a:r>
              <a:rPr lang="en-US" sz="3600" dirty="0" smtClean="0">
                <a:solidFill>
                  <a:schemeClr val="tx2">
                    <a:lumMod val="50000"/>
                  </a:schemeClr>
                </a:solidFill>
              </a:rPr>
              <a:t>Many States challenged whether    the Federal Government could: (1) require individuals to obtain insurance coverage or pay a tax, and (2) force states to expand Medicaid. </a:t>
            </a:r>
          </a:p>
          <a:p>
            <a:r>
              <a:rPr lang="en-US" sz="3600" dirty="0" smtClean="0">
                <a:solidFill>
                  <a:schemeClr val="tx2">
                    <a:lumMod val="50000"/>
                  </a:schemeClr>
                </a:solidFill>
              </a:rPr>
              <a:t>Supreme Court upheld the ability of Congress to  require individuals to obtain coverage or pay a tax.</a:t>
            </a:r>
            <a:endParaRPr lang="en-US" sz="3600" dirty="0">
              <a:solidFill>
                <a:schemeClr val="tx2">
                  <a:lumMod val="50000"/>
                </a:schemeClr>
              </a:solidFill>
            </a:endParaRPr>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5</a:t>
            </a:fld>
            <a:endParaRPr lang="en-US" dirty="0"/>
          </a:p>
        </p:txBody>
      </p:sp>
    </p:spTree>
    <p:extLst>
      <p:ext uri="{BB962C8B-B14F-4D97-AF65-F5344CB8AC3E}">
        <p14:creationId xmlns:p14="http://schemas.microsoft.com/office/powerpoint/2010/main" val="19604104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8600" y="274638"/>
            <a:ext cx="8686800" cy="1143000"/>
          </a:xfrm>
        </p:spPr>
        <p:txBody>
          <a:bodyPr>
            <a:normAutofit/>
          </a:bodyPr>
          <a:lstStyle/>
          <a:p>
            <a:pPr algn="ctr"/>
            <a:r>
              <a:rPr lang="en-US" sz="3200" dirty="0" smtClean="0">
                <a:solidFill>
                  <a:schemeClr val="tx2">
                    <a:lumMod val="50000"/>
                  </a:schemeClr>
                </a:solidFill>
              </a:rPr>
              <a:t>US Supreme Court Rules on Validity of ACA</a:t>
            </a:r>
            <a:endParaRPr lang="en-US" sz="3200" dirty="0">
              <a:solidFill>
                <a:schemeClr val="tx2">
                  <a:lumMod val="50000"/>
                </a:schemeClr>
              </a:solidFill>
            </a:endParaRPr>
          </a:p>
        </p:txBody>
      </p:sp>
      <p:sp>
        <p:nvSpPr>
          <p:cNvPr id="2" name="Content Placeholder 1"/>
          <p:cNvSpPr>
            <a:spLocks noGrp="1"/>
          </p:cNvSpPr>
          <p:nvPr>
            <p:ph idx="1"/>
          </p:nvPr>
        </p:nvSpPr>
        <p:spPr/>
        <p:txBody>
          <a:bodyPr>
            <a:noAutofit/>
          </a:bodyPr>
          <a:lstStyle/>
          <a:p>
            <a:r>
              <a:rPr lang="en-US" sz="3000" dirty="0" smtClean="0">
                <a:solidFill>
                  <a:schemeClr val="tx2">
                    <a:lumMod val="50000"/>
                  </a:schemeClr>
                </a:solidFill>
              </a:rPr>
              <a:t>Supreme Court struck </a:t>
            </a:r>
            <a:r>
              <a:rPr lang="en-US" sz="3000" dirty="0">
                <a:solidFill>
                  <a:schemeClr val="tx2">
                    <a:lumMod val="50000"/>
                  </a:schemeClr>
                </a:solidFill>
              </a:rPr>
              <a:t>down </a:t>
            </a:r>
            <a:r>
              <a:rPr lang="en-US" sz="3000" dirty="0" smtClean="0">
                <a:solidFill>
                  <a:schemeClr val="tx2">
                    <a:lumMod val="50000"/>
                  </a:schemeClr>
                </a:solidFill>
              </a:rPr>
              <a:t>the Federal </a:t>
            </a:r>
            <a:r>
              <a:rPr lang="en-US" sz="3000" dirty="0">
                <a:solidFill>
                  <a:schemeClr val="tx2">
                    <a:lumMod val="50000"/>
                  </a:schemeClr>
                </a:solidFill>
              </a:rPr>
              <a:t>G</a:t>
            </a:r>
            <a:r>
              <a:rPr lang="en-US" sz="3000" dirty="0" smtClean="0">
                <a:solidFill>
                  <a:schemeClr val="tx2">
                    <a:lumMod val="50000"/>
                  </a:schemeClr>
                </a:solidFill>
              </a:rPr>
              <a:t>overnment’s enforcement mechanism to require Medicaid expansion.</a:t>
            </a:r>
            <a:endParaRPr lang="en-US" sz="3000" dirty="0">
              <a:solidFill>
                <a:schemeClr val="tx2">
                  <a:lumMod val="50000"/>
                </a:schemeClr>
              </a:solidFill>
            </a:endParaRPr>
          </a:p>
          <a:p>
            <a:r>
              <a:rPr lang="en-US" sz="3000" dirty="0" smtClean="0">
                <a:solidFill>
                  <a:schemeClr val="tx2">
                    <a:lumMod val="50000"/>
                  </a:schemeClr>
                </a:solidFill>
              </a:rPr>
              <a:t>West Virginia now has a choice as to whether to extend Medicaid to individuals between the ages of 19 and 64 who make from 17% to 138% of the FPL.  </a:t>
            </a:r>
            <a:endParaRPr lang="en-US" sz="3000" dirty="0">
              <a:solidFill>
                <a:schemeClr val="tx2">
                  <a:lumMod val="50000"/>
                </a:schemeClr>
              </a:solidFill>
            </a:endParaRPr>
          </a:p>
          <a:p>
            <a:r>
              <a:rPr lang="en-US" sz="3000" dirty="0" smtClean="0">
                <a:solidFill>
                  <a:schemeClr val="tx2">
                    <a:lumMod val="50000"/>
                  </a:schemeClr>
                </a:solidFill>
              </a:rPr>
              <a:t>Supreme Court left </a:t>
            </a:r>
            <a:r>
              <a:rPr lang="en-US" sz="3000" dirty="0">
                <a:solidFill>
                  <a:schemeClr val="tx2">
                    <a:lumMod val="50000"/>
                  </a:schemeClr>
                </a:solidFill>
              </a:rPr>
              <a:t>the rest of the ACA </a:t>
            </a:r>
            <a:r>
              <a:rPr lang="en-US" sz="3000" dirty="0" smtClean="0">
                <a:solidFill>
                  <a:schemeClr val="tx2">
                    <a:lumMod val="50000"/>
                  </a:schemeClr>
                </a:solidFill>
              </a:rPr>
              <a:t>intact.</a:t>
            </a:r>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6</a:t>
            </a:fld>
            <a:endParaRPr lang="en-US" dirty="0"/>
          </a:p>
        </p:txBody>
      </p:sp>
    </p:spTree>
    <p:extLst>
      <p:ext uri="{BB962C8B-B14F-4D97-AF65-F5344CB8AC3E}">
        <p14:creationId xmlns:p14="http://schemas.microsoft.com/office/powerpoint/2010/main" val="30186524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152400"/>
            <a:ext cx="8839200" cy="1143000"/>
          </a:xfrm>
        </p:spPr>
        <p:txBody>
          <a:bodyPr>
            <a:normAutofit/>
          </a:bodyPr>
          <a:lstStyle/>
          <a:p>
            <a:pPr algn="ctr"/>
            <a:r>
              <a:rPr lang="en-US" sz="3200" dirty="0" smtClean="0">
                <a:solidFill>
                  <a:schemeClr val="tx2">
                    <a:lumMod val="50000"/>
                  </a:schemeClr>
                </a:solidFill>
              </a:rPr>
              <a:t>Slow Response by US HHS to Supreme Court Ruling</a:t>
            </a:r>
            <a:endParaRPr lang="en-US" sz="3200" dirty="0">
              <a:solidFill>
                <a:schemeClr val="tx2">
                  <a:lumMod val="50000"/>
                </a:schemeClr>
              </a:solidFill>
            </a:endParaRPr>
          </a:p>
        </p:txBody>
      </p:sp>
      <p:sp>
        <p:nvSpPr>
          <p:cNvPr id="2" name="Content Placeholder 1"/>
          <p:cNvSpPr>
            <a:spLocks noGrp="1"/>
          </p:cNvSpPr>
          <p:nvPr>
            <p:ph idx="1"/>
          </p:nvPr>
        </p:nvSpPr>
        <p:spPr>
          <a:xfrm>
            <a:off x="457200" y="1371600"/>
            <a:ext cx="8229600" cy="5029200"/>
          </a:xfrm>
        </p:spPr>
        <p:txBody>
          <a:bodyPr>
            <a:noAutofit/>
          </a:bodyPr>
          <a:lstStyle/>
          <a:p>
            <a:r>
              <a:rPr lang="en-US" sz="2600" dirty="0" smtClean="0">
                <a:solidFill>
                  <a:schemeClr val="tx2">
                    <a:lumMod val="50000"/>
                  </a:schemeClr>
                </a:solidFill>
              </a:rPr>
              <a:t>July 12, 2012- HHS </a:t>
            </a:r>
            <a:r>
              <a:rPr lang="en-US" sz="2600" dirty="0">
                <a:solidFill>
                  <a:schemeClr val="tx2">
                    <a:lumMod val="50000"/>
                  </a:schemeClr>
                </a:solidFill>
              </a:rPr>
              <a:t>released </a:t>
            </a:r>
            <a:r>
              <a:rPr lang="en-US" sz="2600" dirty="0" smtClean="0">
                <a:solidFill>
                  <a:schemeClr val="tx2">
                    <a:lumMod val="50000"/>
                  </a:schemeClr>
                </a:solidFill>
              </a:rPr>
              <a:t>letter to         Governors following Supreme Court decision leaving many questions unanswered. </a:t>
            </a:r>
            <a:endParaRPr lang="en-US" sz="2600" dirty="0">
              <a:solidFill>
                <a:schemeClr val="tx2">
                  <a:lumMod val="50000"/>
                </a:schemeClr>
              </a:solidFill>
            </a:endParaRPr>
          </a:p>
          <a:p>
            <a:pPr lvl="1"/>
            <a:r>
              <a:rPr lang="en-US" sz="2600" b="1" dirty="0">
                <a:solidFill>
                  <a:schemeClr val="tx2">
                    <a:lumMod val="50000"/>
                  </a:schemeClr>
                </a:solidFill>
              </a:rPr>
              <a:t>July 19, 2012- Governor </a:t>
            </a:r>
            <a:r>
              <a:rPr lang="en-US" sz="2600" b="1" dirty="0" err="1">
                <a:solidFill>
                  <a:schemeClr val="tx2">
                    <a:lumMod val="50000"/>
                  </a:schemeClr>
                </a:solidFill>
              </a:rPr>
              <a:t>Tomblin</a:t>
            </a:r>
            <a:r>
              <a:rPr lang="en-US" sz="2600" b="1" dirty="0">
                <a:solidFill>
                  <a:schemeClr val="tx2">
                    <a:lumMod val="50000"/>
                  </a:schemeClr>
                </a:solidFill>
              </a:rPr>
              <a:t> </a:t>
            </a:r>
            <a:r>
              <a:rPr lang="en-US" sz="2600" b="1" dirty="0" smtClean="0">
                <a:solidFill>
                  <a:schemeClr val="tx2">
                    <a:lumMod val="50000"/>
                  </a:schemeClr>
                </a:solidFill>
              </a:rPr>
              <a:t>submitted letter </a:t>
            </a:r>
            <a:r>
              <a:rPr lang="en-US" sz="2600" b="1" dirty="0">
                <a:solidFill>
                  <a:schemeClr val="tx2">
                    <a:lumMod val="50000"/>
                  </a:schemeClr>
                </a:solidFill>
              </a:rPr>
              <a:t>to US </a:t>
            </a:r>
            <a:r>
              <a:rPr lang="en-US" sz="2600" b="1" dirty="0" smtClean="0">
                <a:solidFill>
                  <a:schemeClr val="tx2">
                    <a:lumMod val="50000"/>
                  </a:schemeClr>
                </a:solidFill>
              </a:rPr>
              <a:t>Department of Health </a:t>
            </a:r>
            <a:r>
              <a:rPr lang="en-US" sz="2600" b="1" dirty="0">
                <a:solidFill>
                  <a:schemeClr val="tx2">
                    <a:lumMod val="50000"/>
                  </a:schemeClr>
                </a:solidFill>
              </a:rPr>
              <a:t>and Human Services (“HHS”) Secretary </a:t>
            </a:r>
            <a:r>
              <a:rPr lang="en-US" sz="2600" b="1" dirty="0" err="1">
                <a:solidFill>
                  <a:schemeClr val="tx2">
                    <a:lumMod val="50000"/>
                  </a:schemeClr>
                </a:solidFill>
              </a:rPr>
              <a:t>Sebelius</a:t>
            </a:r>
            <a:r>
              <a:rPr lang="en-US" sz="2600" b="1" dirty="0">
                <a:solidFill>
                  <a:schemeClr val="tx2">
                    <a:lumMod val="50000"/>
                  </a:schemeClr>
                </a:solidFill>
              </a:rPr>
              <a:t> relaying West Virginia's concerns about </a:t>
            </a:r>
            <a:r>
              <a:rPr lang="en-US" sz="2600" b="1" dirty="0" smtClean="0">
                <a:solidFill>
                  <a:schemeClr val="tx2">
                    <a:lumMod val="50000"/>
                  </a:schemeClr>
                </a:solidFill>
              </a:rPr>
              <a:t>expansion.</a:t>
            </a:r>
            <a:endParaRPr lang="en-US" sz="2600" b="1" dirty="0">
              <a:solidFill>
                <a:schemeClr val="tx2">
                  <a:lumMod val="50000"/>
                </a:schemeClr>
              </a:solidFill>
            </a:endParaRPr>
          </a:p>
          <a:p>
            <a:pPr lvl="1"/>
            <a:r>
              <a:rPr lang="en-US" sz="2600" b="1" dirty="0">
                <a:solidFill>
                  <a:schemeClr val="tx2">
                    <a:lumMod val="50000"/>
                  </a:schemeClr>
                </a:solidFill>
              </a:rPr>
              <a:t>September 28, 2012- Governor Tomblin </a:t>
            </a:r>
            <a:r>
              <a:rPr lang="en-US" sz="2600" b="1" dirty="0" smtClean="0">
                <a:solidFill>
                  <a:schemeClr val="tx2">
                    <a:lumMod val="50000"/>
                  </a:schemeClr>
                </a:solidFill>
              </a:rPr>
              <a:t>submitted </a:t>
            </a:r>
            <a:r>
              <a:rPr lang="en-US" sz="2600" b="1" dirty="0">
                <a:solidFill>
                  <a:schemeClr val="tx2">
                    <a:lumMod val="50000"/>
                  </a:schemeClr>
                </a:solidFill>
              </a:rPr>
              <a:t>second </a:t>
            </a:r>
            <a:r>
              <a:rPr lang="en-US" sz="2600" b="1" dirty="0" smtClean="0">
                <a:solidFill>
                  <a:schemeClr val="tx2">
                    <a:lumMod val="50000"/>
                  </a:schemeClr>
                </a:solidFill>
              </a:rPr>
              <a:t>letter to HHS requesting </a:t>
            </a:r>
            <a:r>
              <a:rPr lang="en-US" sz="2600" b="1" dirty="0">
                <a:solidFill>
                  <a:schemeClr val="tx2">
                    <a:lumMod val="50000"/>
                  </a:schemeClr>
                </a:solidFill>
              </a:rPr>
              <a:t>answers related to </a:t>
            </a:r>
            <a:r>
              <a:rPr lang="en-US" sz="2600" b="1" dirty="0" smtClean="0">
                <a:solidFill>
                  <a:schemeClr val="tx2">
                    <a:lumMod val="50000"/>
                  </a:schemeClr>
                </a:solidFill>
              </a:rPr>
              <a:t>expansion.</a:t>
            </a:r>
            <a:endParaRPr lang="en-US" sz="2600" b="1" dirty="0">
              <a:solidFill>
                <a:schemeClr val="tx2">
                  <a:lumMod val="50000"/>
                </a:schemeClr>
              </a:solidFill>
            </a:endParaRPr>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7</a:t>
            </a:fld>
            <a:endParaRPr lang="en-US" dirty="0"/>
          </a:p>
        </p:txBody>
      </p:sp>
    </p:spTree>
    <p:extLst>
      <p:ext uri="{BB962C8B-B14F-4D97-AF65-F5344CB8AC3E}">
        <p14:creationId xmlns:p14="http://schemas.microsoft.com/office/powerpoint/2010/main" val="33394521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152400"/>
            <a:ext cx="8839200" cy="1143000"/>
          </a:xfrm>
        </p:spPr>
        <p:txBody>
          <a:bodyPr>
            <a:normAutofit/>
          </a:bodyPr>
          <a:lstStyle/>
          <a:p>
            <a:pPr algn="ctr"/>
            <a:r>
              <a:rPr lang="en-US" sz="3200" dirty="0" smtClean="0">
                <a:solidFill>
                  <a:schemeClr val="tx2">
                    <a:lumMod val="50000"/>
                  </a:schemeClr>
                </a:solidFill>
              </a:rPr>
              <a:t>Slow Response by US HHS to Supreme Court Ruling</a:t>
            </a:r>
            <a:endParaRPr lang="en-US" sz="3200" dirty="0">
              <a:solidFill>
                <a:schemeClr val="tx2">
                  <a:lumMod val="50000"/>
                </a:schemeClr>
              </a:solidFill>
            </a:endParaRPr>
          </a:p>
        </p:txBody>
      </p:sp>
      <p:sp>
        <p:nvSpPr>
          <p:cNvPr id="2" name="Content Placeholder 1"/>
          <p:cNvSpPr>
            <a:spLocks noGrp="1"/>
          </p:cNvSpPr>
          <p:nvPr>
            <p:ph idx="1"/>
          </p:nvPr>
        </p:nvSpPr>
        <p:spPr>
          <a:xfrm>
            <a:off x="457200" y="1676400"/>
            <a:ext cx="8229600" cy="4724400"/>
          </a:xfrm>
        </p:spPr>
        <p:txBody>
          <a:bodyPr>
            <a:noAutofit/>
          </a:bodyPr>
          <a:lstStyle/>
          <a:p>
            <a:r>
              <a:rPr lang="en-US" sz="2800" dirty="0" smtClean="0">
                <a:solidFill>
                  <a:schemeClr val="tx2">
                    <a:lumMod val="50000"/>
                  </a:schemeClr>
                </a:solidFill>
              </a:rPr>
              <a:t>December </a:t>
            </a:r>
            <a:r>
              <a:rPr lang="en-US" sz="2800" dirty="0">
                <a:solidFill>
                  <a:schemeClr val="tx2">
                    <a:lumMod val="50000"/>
                  </a:schemeClr>
                </a:solidFill>
              </a:rPr>
              <a:t>10, 2012- HHS Letter to </a:t>
            </a:r>
            <a:r>
              <a:rPr lang="en-US" sz="2800" dirty="0" smtClean="0">
                <a:solidFill>
                  <a:schemeClr val="tx2">
                    <a:lumMod val="50000"/>
                  </a:schemeClr>
                </a:solidFill>
              </a:rPr>
              <a:t>     Governors and FAQ provides additional, but limited information.</a:t>
            </a:r>
            <a:endParaRPr lang="en-US" sz="2800" dirty="0">
              <a:solidFill>
                <a:schemeClr val="tx2">
                  <a:lumMod val="50000"/>
                </a:schemeClr>
              </a:solidFill>
            </a:endParaRPr>
          </a:p>
          <a:p>
            <a:r>
              <a:rPr lang="en-US" sz="2800" dirty="0" smtClean="0">
                <a:solidFill>
                  <a:schemeClr val="tx2">
                    <a:lumMod val="50000"/>
                  </a:schemeClr>
                </a:solidFill>
              </a:rPr>
              <a:t>January 14, 2013 - HHS releases proposed Medicaid Expansion Rule, still leaving many questions unanswered.</a:t>
            </a:r>
          </a:p>
          <a:p>
            <a:r>
              <a:rPr lang="en-US" sz="2800" dirty="0" smtClean="0">
                <a:solidFill>
                  <a:schemeClr val="tx2">
                    <a:lumMod val="50000"/>
                  </a:schemeClr>
                </a:solidFill>
              </a:rPr>
              <a:t>May 1, 2013 - HHS has not finalized Medicaid Expansion Rule and indicates piecemeal release of other guidance in coming months.</a:t>
            </a:r>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8</a:t>
            </a:fld>
            <a:endParaRPr lang="en-US" dirty="0"/>
          </a:p>
        </p:txBody>
      </p:sp>
    </p:spTree>
    <p:extLst>
      <p:ext uri="{BB962C8B-B14F-4D97-AF65-F5344CB8AC3E}">
        <p14:creationId xmlns:p14="http://schemas.microsoft.com/office/powerpoint/2010/main" val="19798170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28600"/>
            <a:ext cx="8839200" cy="1143000"/>
          </a:xfrm>
        </p:spPr>
        <p:txBody>
          <a:bodyPr>
            <a:normAutofit/>
          </a:bodyPr>
          <a:lstStyle/>
          <a:p>
            <a:pPr algn="ctr"/>
            <a:r>
              <a:rPr lang="en-US" sz="3200" dirty="0" smtClean="0">
                <a:solidFill>
                  <a:schemeClr val="tx2">
                    <a:lumMod val="50000"/>
                  </a:schemeClr>
                </a:solidFill>
              </a:rPr>
              <a:t>Analyzing Whether to Expand Medicaid in West Virginia</a:t>
            </a:r>
            <a:endParaRPr lang="en-US" sz="3200" dirty="0">
              <a:solidFill>
                <a:schemeClr val="tx2">
                  <a:lumMod val="50000"/>
                </a:schemeClr>
              </a:solidFill>
            </a:endParaRPr>
          </a:p>
        </p:txBody>
      </p:sp>
      <p:sp>
        <p:nvSpPr>
          <p:cNvPr id="2" name="Content Placeholder 1"/>
          <p:cNvSpPr>
            <a:spLocks noGrp="1"/>
          </p:cNvSpPr>
          <p:nvPr>
            <p:ph idx="1"/>
          </p:nvPr>
        </p:nvSpPr>
        <p:spPr>
          <a:xfrm>
            <a:off x="457200" y="1874837"/>
            <a:ext cx="8229600" cy="4525963"/>
          </a:xfrm>
        </p:spPr>
        <p:txBody>
          <a:bodyPr>
            <a:noAutofit/>
          </a:bodyPr>
          <a:lstStyle/>
          <a:p>
            <a:r>
              <a:rPr lang="en-US" sz="3000" dirty="0" smtClean="0">
                <a:solidFill>
                  <a:schemeClr val="tx2">
                    <a:lumMod val="50000"/>
                  </a:schemeClr>
                </a:solidFill>
              </a:rPr>
              <a:t>Following Supreme Court decision,         West Virginia initiated an analysis of  Medicaid expansion. </a:t>
            </a:r>
          </a:p>
          <a:p>
            <a:r>
              <a:rPr lang="en-US" sz="3000" dirty="0" smtClean="0">
                <a:solidFill>
                  <a:schemeClr val="tx2">
                    <a:lumMod val="50000"/>
                  </a:schemeClr>
                </a:solidFill>
              </a:rPr>
              <a:t>West Virginia leveraged a competitively bid actuarial modeling contract</a:t>
            </a:r>
            <a:r>
              <a:rPr lang="en-US" sz="3000" dirty="0">
                <a:solidFill>
                  <a:schemeClr val="tx2">
                    <a:lumMod val="50000"/>
                  </a:schemeClr>
                </a:solidFill>
              </a:rPr>
              <a:t> </a:t>
            </a:r>
            <a:r>
              <a:rPr lang="en-US" sz="3000" dirty="0" smtClean="0">
                <a:solidFill>
                  <a:schemeClr val="tx2">
                    <a:lumMod val="50000"/>
                  </a:schemeClr>
                </a:solidFill>
              </a:rPr>
              <a:t>(already in place) to analyze the impact on West Virginia of many ACA reforms .</a:t>
            </a:r>
          </a:p>
          <a:p>
            <a:endParaRPr lang="en-US" sz="2600" dirty="0" smtClean="0"/>
          </a:p>
          <a:p>
            <a:endParaRPr lang="en-US" sz="2600" dirty="0" smtClean="0"/>
          </a:p>
        </p:txBody>
      </p:sp>
      <p:sp>
        <p:nvSpPr>
          <p:cNvPr id="3" name="Slide Number Placeholder 2"/>
          <p:cNvSpPr>
            <a:spLocks noGrp="1"/>
          </p:cNvSpPr>
          <p:nvPr>
            <p:ph type="sldNum" sz="quarter" idx="12"/>
          </p:nvPr>
        </p:nvSpPr>
        <p:spPr/>
        <p:txBody>
          <a:bodyPr/>
          <a:lstStyle/>
          <a:p>
            <a:pPr>
              <a:defRPr/>
            </a:pPr>
            <a:fld id="{1D318872-7F4E-4C1E-AF41-F647CE353A09}" type="slidenum">
              <a:rPr lang="en-US" smtClean="0"/>
              <a:pPr>
                <a:defRPr/>
              </a:pPr>
              <a:t>9</a:t>
            </a:fld>
            <a:endParaRPr lang="en-US" dirty="0"/>
          </a:p>
        </p:txBody>
      </p:sp>
    </p:spTree>
    <p:extLst>
      <p:ext uri="{BB962C8B-B14F-4D97-AF65-F5344CB8AC3E}">
        <p14:creationId xmlns:p14="http://schemas.microsoft.com/office/powerpoint/2010/main" val="1831656727"/>
      </p:ext>
    </p:extLst>
  </p:cSld>
  <p:clrMapOvr>
    <a:masterClrMapping/>
  </p:clrMapOvr>
  <p:timing>
    <p:tnLst>
      <p:par>
        <p:cTn id="1" dur="indefinite" restart="never" nodeType="tmRoot"/>
      </p:par>
    </p:tnLst>
  </p:timing>
</p:sld>
</file>

<file path=ppt/theme/theme1.xml><?xml version="1.0" encoding="utf-8"?>
<a:theme xmlns:a="http://schemas.openxmlformats.org/drawingml/2006/main" name="Medicaid Final">
  <a:themeElements>
    <a:clrScheme name="Default Design 13">
      <a:dk1>
        <a:srgbClr val="000000"/>
      </a:dk1>
      <a:lt1>
        <a:srgbClr val="FFFFFF"/>
      </a:lt1>
      <a:dk2>
        <a:srgbClr val="0062C4"/>
      </a:dk2>
      <a:lt2>
        <a:srgbClr val="C0C0C0"/>
      </a:lt2>
      <a:accent1>
        <a:srgbClr val="3399FF"/>
      </a:accent1>
      <a:accent2>
        <a:srgbClr val="99CCFF"/>
      </a:accent2>
      <a:accent3>
        <a:srgbClr val="FFFFFF"/>
      </a:accent3>
      <a:accent4>
        <a:srgbClr val="000000"/>
      </a:accent4>
      <a:accent5>
        <a:srgbClr val="ADCAFF"/>
      </a:accent5>
      <a:accent6>
        <a:srgbClr val="8AB9E7"/>
      </a:accent6>
      <a:hlink>
        <a:srgbClr val="FF9933"/>
      </a:hlink>
      <a:folHlink>
        <a:srgbClr val="5F5F5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62C4"/>
        </a:dk2>
        <a:lt2>
          <a:srgbClr val="C0C0C0"/>
        </a:lt2>
        <a:accent1>
          <a:srgbClr val="3399FF"/>
        </a:accent1>
        <a:accent2>
          <a:srgbClr val="99CCFF"/>
        </a:accent2>
        <a:accent3>
          <a:srgbClr val="FFFFFF"/>
        </a:accent3>
        <a:accent4>
          <a:srgbClr val="000000"/>
        </a:accent4>
        <a:accent5>
          <a:srgbClr val="ADCAFF"/>
        </a:accent5>
        <a:accent6>
          <a:srgbClr val="8AB9E7"/>
        </a:accent6>
        <a:hlink>
          <a:srgbClr val="FF9933"/>
        </a:hlink>
        <a:folHlink>
          <a:srgbClr val="5F5F5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4A15CD86D08E641830680965FD5F261" ma:contentTypeVersion="6" ma:contentTypeDescription="Create a new document." ma:contentTypeScope="" ma:versionID="1ad3e748f0c440e6d28288f255fb1211">
  <xsd:schema xmlns:xsd="http://www.w3.org/2001/XMLSchema" xmlns:xs="http://www.w3.org/2001/XMLSchema" xmlns:p="http://schemas.microsoft.com/office/2006/metadata/properties" xmlns:ns1="http://schemas.microsoft.com/sharepoint/v3" targetNamespace="http://schemas.microsoft.com/office/2006/metadata/properties" ma:root="true" ma:fieldsID="a0b6ec0fed4bf60031f87821f5b9d3ee"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539EAAEA-9931-4A70-8447-7496642BBF14}"/>
</file>

<file path=customXml/itemProps2.xml><?xml version="1.0" encoding="utf-8"?>
<ds:datastoreItem xmlns:ds="http://schemas.openxmlformats.org/officeDocument/2006/customXml" ds:itemID="{776CD6CB-5B9D-41EB-9771-60656626E7D5}"/>
</file>

<file path=customXml/itemProps3.xml><?xml version="1.0" encoding="utf-8"?>
<ds:datastoreItem xmlns:ds="http://schemas.openxmlformats.org/officeDocument/2006/customXml" ds:itemID="{6C40C170-2674-4628-82E3-F30EC9B45221}"/>
</file>

<file path=docProps/app.xml><?xml version="1.0" encoding="utf-8"?>
<Properties xmlns="http://schemas.openxmlformats.org/officeDocument/2006/extended-properties" xmlns:vt="http://schemas.openxmlformats.org/officeDocument/2006/docPropsVTypes">
  <Template>Medicaid Final</Template>
  <TotalTime>3963</TotalTime>
  <Words>2918</Words>
  <Application>Microsoft Office PowerPoint</Application>
  <PresentationFormat>On-screen Show (4:3)</PresentationFormat>
  <Paragraphs>306</Paragraphs>
  <Slides>43</Slides>
  <Notes>17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43</vt:i4>
      </vt:variant>
    </vt:vector>
  </HeadingPairs>
  <TitlesOfParts>
    <vt:vector size="45" baseType="lpstr">
      <vt:lpstr>Medicaid Final</vt:lpstr>
      <vt:lpstr>Worksheet</vt:lpstr>
      <vt:lpstr>PowerPoint Presentation</vt:lpstr>
      <vt:lpstr>Table of Contents</vt:lpstr>
      <vt:lpstr>Patient Protection and  Affordable Care Act</vt:lpstr>
      <vt:lpstr>Patient Protection and  Affordable Care Act</vt:lpstr>
      <vt:lpstr>US Supreme Court Rules on Validity of ACA</vt:lpstr>
      <vt:lpstr>US Supreme Court Rules on Validity of ACA</vt:lpstr>
      <vt:lpstr>Slow Response by US HHS to Supreme Court Ruling</vt:lpstr>
      <vt:lpstr>Slow Response by US HHS to Supreme Court Ruling</vt:lpstr>
      <vt:lpstr>Analyzing Whether to Expand Medicaid in West Virginia</vt:lpstr>
      <vt:lpstr>Analyzing Whether to Expand Medicaid in West Virginia</vt:lpstr>
      <vt:lpstr>A Topline Summary of the Report on Medicaid Expansion </vt:lpstr>
      <vt:lpstr>A Topline Summary of the Report on Medicaid Expansion </vt:lpstr>
      <vt:lpstr>Projected Enrollment Following Expansion (Excluding Elderly/Dual Population)</vt:lpstr>
      <vt:lpstr>West Virginia Insurance Coverage Changes</vt:lpstr>
      <vt:lpstr>Report Estimated Medicaid and CHIP Populations with Expansion </vt:lpstr>
      <vt:lpstr>Report Estimated Costs of Medicaid Expansion</vt:lpstr>
      <vt:lpstr>The Costs of Not Expanding Are Great</vt:lpstr>
      <vt:lpstr>The Costs of Not Expanding Are Great (Continued)</vt:lpstr>
      <vt:lpstr>The Costs of Not Expanding Are Great (Continued) </vt:lpstr>
      <vt:lpstr>The Costs of Not Expanding Are Great (Continued) </vt:lpstr>
      <vt:lpstr>The Benefits of Expansion</vt:lpstr>
      <vt:lpstr>The Benefits of Expansion (Continued)</vt:lpstr>
      <vt:lpstr>The Benefits of Expansion (Continued)</vt:lpstr>
      <vt:lpstr>The Benefits of Expansion (Continued)</vt:lpstr>
      <vt:lpstr>The Benefits of Expansion (Continued)</vt:lpstr>
      <vt:lpstr>Addressing Concerns with Expansion: Fiscal Responsibility</vt:lpstr>
      <vt:lpstr>Addressing Concerns with Expansion: Fiscal Responsibility</vt:lpstr>
      <vt:lpstr>Addressing Concerns with Expansion: Fiscal Responsibility</vt:lpstr>
      <vt:lpstr>Addressing Concerns with Expansion: Fiscal Responsibility (Continued)</vt:lpstr>
      <vt:lpstr>Addressing Concerns with Expansion: Fiscal Responsibility (Continued)</vt:lpstr>
      <vt:lpstr>Addressing Concerns with Expansion:  Federal Stability</vt:lpstr>
      <vt:lpstr>Addressing Concerns with Expansion:  Federal Stability</vt:lpstr>
      <vt:lpstr>Addressing Concerns with Expansion: Sovereignty</vt:lpstr>
      <vt:lpstr>Addressing Concerns of Expansion: The Problems with the Current Medicaid Program</vt:lpstr>
      <vt:lpstr>Addressing Concerns of Expansion: The Problems with the Current Medicaid Program</vt:lpstr>
      <vt:lpstr>Addressing the Concerns of Expansion: Controlling Costs Through Managed Care</vt:lpstr>
      <vt:lpstr>Addressing the Concerns of Expansion: Controlling Costs Through Managed Care</vt:lpstr>
      <vt:lpstr>Addressing Concerns with Medicaid Expansion: Personal Responsibility</vt:lpstr>
      <vt:lpstr>Addressing Concerns with Medicaid Expansion: Personal Responsibility</vt:lpstr>
      <vt:lpstr>Monitoring Concerns with Medicaid Expansion: Market Instability</vt:lpstr>
      <vt:lpstr>Consumer Question and Answer</vt:lpstr>
      <vt:lpstr>Consumer Question and Answer</vt:lpstr>
      <vt:lpstr>Medicaid Expansion Timeline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Medicaid Expansion PP</dc:title>
  <dc:creator>Bryan</dc:creator>
  <cp:lastModifiedBy>WVOT</cp:lastModifiedBy>
  <cp:revision>243</cp:revision>
  <cp:lastPrinted>2013-05-02T00:38:41Z</cp:lastPrinted>
  <dcterms:created xsi:type="dcterms:W3CDTF">2005-11-10T19:31:07Z</dcterms:created>
  <dcterms:modified xsi:type="dcterms:W3CDTF">2015-05-08T13:59:40Z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0x010100E4A15CD86D08E641830680965FD5F261</vt:lpwstr>
  </property>
</Properties>
</file>